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9FA1F0B1-E8C1-4C2D-B0C9-786D836089EE}">
          <p14:sldIdLst>
            <p14:sldId id="256"/>
            <p14:sldId id="257"/>
            <p14:sldId id="258"/>
            <p14:sldId id="259"/>
          </p14:sldIdLst>
        </p14:section>
        <p14:section name="Untitled Section" id="{45094EFF-CB5D-40E0-B8F6-BDB044F04145}">
          <p14:sldIdLst>
            <p14:sldId id="260"/>
            <p14:sldId id="261"/>
            <p14:sldId id="262"/>
            <p14:sldId id="263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8" d="100"/>
          <a:sy n="68" d="100"/>
        </p:scale>
        <p:origin x="-822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9/8/2018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9/8/2018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04DB3D-E5FB-4B18-9816-4D03993AE6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Crystal field theory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96C23C6-E895-4C44-B442-17B52911D6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Captain Arum Kumar Singh</a:t>
            </a:r>
          </a:p>
          <a:p>
            <a:r>
              <a:rPr lang="en-US" dirty="0"/>
              <a:t>Chemistry Department</a:t>
            </a:r>
          </a:p>
          <a:p>
            <a:r>
              <a:rPr lang="en-US" dirty="0"/>
              <a:t>Bhavans Mehta </a:t>
            </a:r>
            <a:r>
              <a:rPr lang="en-US"/>
              <a:t>Mahavidyalaya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407185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D6A076-D211-4FD1-92E1-E328A931D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0646" y="1378634"/>
            <a:ext cx="2307102" cy="1209821"/>
          </a:xfrm>
        </p:spPr>
        <p:txBody>
          <a:bodyPr>
            <a:normAutofit/>
          </a:bodyPr>
          <a:lstStyle/>
          <a:p>
            <a:r>
              <a:rPr lang="en-US" dirty="0"/>
              <a:t>Thanks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0DF92F-8F4C-48B3-9A17-9559D6474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4560" y="2757268"/>
            <a:ext cx="8821311" cy="16599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.</a:t>
            </a:r>
            <a:r>
              <a:rPr lang="en-US" sz="4800" dirty="0">
                <a:solidFill>
                  <a:srgbClr val="0070C0"/>
                </a:solidFill>
              </a:rPr>
              <a:t>Captain Arun Kumar  Singh</a:t>
            </a:r>
            <a:endParaRPr lang="en-IN" sz="4800" dirty="0">
              <a:solidFill>
                <a:srgbClr val="0070C0"/>
              </a:solidFill>
            </a:endParaRPr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xmlns="" id="{2DD7F437-2F58-431A-BCEC-7AF1C41FC4C8}"/>
              </a:ext>
            </a:extLst>
          </p:cNvPr>
          <p:cNvSpPr txBox="1">
            <a:spLocks/>
          </p:cNvSpPr>
          <p:nvPr/>
        </p:nvSpPr>
        <p:spPr>
          <a:xfrm>
            <a:off x="1162529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>
              <a:solidFill>
                <a:srgbClr val="0070C0"/>
              </a:solidFill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xmlns="" id="{7217F537-B06A-42C1-A471-05764FBE0880}"/>
              </a:ext>
            </a:extLst>
          </p:cNvPr>
          <p:cNvCxnSpPr/>
          <p:nvPr/>
        </p:nvCxnSpPr>
        <p:spPr>
          <a:xfrm>
            <a:off x="9153432" y="5000951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6401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1D8D1B-3EDC-4A84-8E04-D7F583880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Bonding in coordination compounds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5E1EC7-A796-4238-A153-BEC9BA387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Valence bond theory explain a number of property of coordination compound.</a:t>
            </a:r>
          </a:p>
          <a:p>
            <a:r>
              <a:rPr lang="en-US" dirty="0">
                <a:solidFill>
                  <a:srgbClr val="0070C0"/>
                </a:solidFill>
              </a:rPr>
              <a:t>Although VBT argument regarding strong and weak ligand and explain the strength of length according C-</a:t>
            </a:r>
            <a:r>
              <a:rPr lang="en-US" dirty="0" err="1">
                <a:solidFill>
                  <a:srgbClr val="0070C0"/>
                </a:solidFill>
              </a:rPr>
              <a:t>donar</a:t>
            </a:r>
            <a:r>
              <a:rPr lang="en-US" dirty="0">
                <a:solidFill>
                  <a:srgbClr val="0070C0"/>
                </a:solidFill>
              </a:rPr>
              <a:t>&gt; N-</a:t>
            </a:r>
            <a:r>
              <a:rPr lang="en-US" dirty="0" err="1">
                <a:solidFill>
                  <a:srgbClr val="0070C0"/>
                </a:solidFill>
              </a:rPr>
              <a:t>donar</a:t>
            </a:r>
            <a:r>
              <a:rPr lang="en-US" dirty="0">
                <a:solidFill>
                  <a:srgbClr val="0070C0"/>
                </a:solidFill>
              </a:rPr>
              <a:t>&gt;O-</a:t>
            </a:r>
            <a:r>
              <a:rPr lang="en-US" dirty="0" err="1">
                <a:solidFill>
                  <a:srgbClr val="0070C0"/>
                </a:solidFill>
              </a:rPr>
              <a:t>donar</a:t>
            </a:r>
            <a:r>
              <a:rPr lang="en-US" dirty="0">
                <a:solidFill>
                  <a:srgbClr val="0070C0"/>
                </a:solidFill>
              </a:rPr>
              <a:t>&gt; Halogen </a:t>
            </a:r>
            <a:r>
              <a:rPr lang="en-US" dirty="0" err="1">
                <a:solidFill>
                  <a:srgbClr val="0070C0"/>
                </a:solidFill>
              </a:rPr>
              <a:t>donar</a:t>
            </a:r>
            <a:r>
              <a:rPr lang="en-US" dirty="0">
                <a:solidFill>
                  <a:srgbClr val="0070C0"/>
                </a:solidFill>
              </a:rPr>
              <a:t>.</a:t>
            </a:r>
          </a:p>
          <a:p>
            <a:r>
              <a:rPr lang="en-US" dirty="0">
                <a:solidFill>
                  <a:srgbClr val="0070C0"/>
                </a:solidFill>
              </a:rPr>
              <a:t>According to this </a:t>
            </a:r>
            <a:r>
              <a:rPr lang="en-US" dirty="0" smtClean="0">
                <a:solidFill>
                  <a:srgbClr val="0070C0"/>
                </a:solidFill>
              </a:rPr>
              <a:t>Hydroxyl is </a:t>
            </a:r>
            <a:r>
              <a:rPr lang="en-US" dirty="0">
                <a:solidFill>
                  <a:srgbClr val="0070C0"/>
                </a:solidFill>
              </a:rPr>
              <a:t>stronger than H2O but it is not so.</a:t>
            </a:r>
          </a:p>
          <a:p>
            <a:r>
              <a:rPr lang="en-US" dirty="0">
                <a:solidFill>
                  <a:srgbClr val="0070C0"/>
                </a:solidFill>
              </a:rPr>
              <a:t>Criteria regarding strong and weak ligand is not satisfactory quantitatively</a:t>
            </a:r>
          </a:p>
          <a:p>
            <a:r>
              <a:rPr lang="en-US" dirty="0">
                <a:solidFill>
                  <a:srgbClr val="0070C0"/>
                </a:solidFill>
              </a:rPr>
              <a:t>But Crystal field theory solve the problem of low spin and high spin complex taking measurement absorption of wavelength and d-d transition.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7597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A95274-B2F7-460F-9A15-DDCDCCFCE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Crystal field theory-Theory involved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595803-8F57-40C2-842B-47587AF8B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CMI having d-sub energy level which is Penta degenerate. D-sub energy having two subgroup t2g and eg . Subsets of d-</a:t>
            </a:r>
            <a:r>
              <a:rPr lang="en-US" dirty="0" err="1"/>
              <a:t>subenergy</a:t>
            </a:r>
            <a:r>
              <a:rPr lang="en-US" dirty="0"/>
              <a:t> level t2g having degeneracy 3 having d-orbitals in between the axis and eg having degeneracy 2 having d-orbital along the axis</a:t>
            </a:r>
          </a:p>
          <a:p>
            <a:r>
              <a:rPr lang="en-US" dirty="0"/>
              <a:t>Degeneracy of d-sub energy levels is lost when octahedral and tetrahedra field is applied.</a:t>
            </a:r>
          </a:p>
          <a:p>
            <a:r>
              <a:rPr lang="en-US" dirty="0"/>
              <a:t>Meaning of octahedral and tetrahedral field have meaning the changes in term of energy when ligand approaching towards (central metal ion)CMI</a:t>
            </a:r>
          </a:p>
          <a:p>
            <a:r>
              <a:rPr lang="en-US" dirty="0"/>
              <a:t>Square field is nothing but a case of octahedral field where ligands along a axis are moved to infinity.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912245999"/>
      </p:ext>
    </p:extLst>
  </p:cSld>
  <p:clrMapOvr>
    <a:masterClrMapping/>
  </p:clrMapOvr>
  <p:transition>
    <p:cut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037894-6FA7-46EB-8071-A23C50022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CFT applied to Octahedral Complexes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5BCA27-D06B-41CB-991C-142E04030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4087"/>
            <a:ext cx="9872871" cy="4041913"/>
          </a:xfrm>
          <a:noFill/>
        </p:spPr>
        <p:txBody>
          <a:bodyPr/>
          <a:lstStyle/>
          <a:p>
            <a:r>
              <a:rPr lang="en-US" dirty="0"/>
              <a:t>Ligands approaching towards CMI as shown along the axis. Therefore energy of </a:t>
            </a:r>
            <a:r>
              <a:rPr lang="en-US" dirty="0" err="1"/>
              <a:t>eg</a:t>
            </a:r>
            <a:r>
              <a:rPr lang="en-US" dirty="0"/>
              <a:t> increases and that of t2g decreases.</a:t>
            </a:r>
          </a:p>
          <a:p>
            <a:r>
              <a:rPr lang="en-US" dirty="0"/>
              <a:t>The energy gap t2g and eg is called crystal field </a:t>
            </a:r>
            <a:r>
              <a:rPr lang="en-US" dirty="0" err="1"/>
              <a:t>spiliting</a:t>
            </a:r>
            <a:r>
              <a:rPr lang="en-US" dirty="0"/>
              <a:t> energy for octahedral complexes</a:t>
            </a:r>
            <a:endParaRPr lang="en-IN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F67B3CA0-AC52-421C-B950-7E8398D20A02}"/>
              </a:ext>
            </a:extLst>
          </p:cNvPr>
          <p:cNvGrpSpPr/>
          <p:nvPr/>
        </p:nvGrpSpPr>
        <p:grpSpPr>
          <a:xfrm>
            <a:off x="1666513" y="3867699"/>
            <a:ext cx="2570913" cy="2188596"/>
            <a:chOff x="4518992" y="3597966"/>
            <a:chExt cx="2570913" cy="2188596"/>
          </a:xfrm>
        </p:grpSpPr>
        <p:sp>
          <p:nvSpPr>
            <p:cNvPr id="12" name="Cube 11">
              <a:extLst>
                <a:ext uri="{FF2B5EF4-FFF2-40B4-BE49-F238E27FC236}">
                  <a16:creationId xmlns:a16="http://schemas.microsoft.com/office/drawing/2014/main" xmlns="" id="{7F19BA16-10D4-43A5-87EF-21A14753E06B}"/>
                </a:ext>
              </a:extLst>
            </p:cNvPr>
            <p:cNvSpPr/>
            <p:nvPr/>
          </p:nvSpPr>
          <p:spPr>
            <a:xfrm>
              <a:off x="5049078" y="4267200"/>
              <a:ext cx="1325210" cy="1258952"/>
            </a:xfrm>
            <a:prstGeom prst="cub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xmlns="" id="{80CAF87D-C004-48EA-9577-A4A3B3C3683E}"/>
                </a:ext>
              </a:extLst>
            </p:cNvPr>
            <p:cNvCxnSpPr>
              <a:cxnSpLocks/>
            </p:cNvCxnSpPr>
            <p:nvPr/>
          </p:nvCxnSpPr>
          <p:spPr>
            <a:xfrm>
              <a:off x="6281523" y="4890052"/>
              <a:ext cx="80838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xmlns="" id="{71F3F659-947A-44F0-BF8B-D9DC68078684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5254486" y="4002157"/>
              <a:ext cx="80838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xmlns="" id="{64E88A11-8438-48EC-AC0F-ED41CB0C1528}"/>
                </a:ext>
              </a:extLst>
            </p:cNvPr>
            <p:cNvCxnSpPr/>
            <p:nvPr/>
          </p:nvCxnSpPr>
          <p:spPr>
            <a:xfrm flipH="1">
              <a:off x="4518992" y="5150457"/>
              <a:ext cx="834886" cy="6361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F52948CB-8A6F-4520-9C8D-249A93F39BB5}"/>
              </a:ext>
            </a:extLst>
          </p:cNvPr>
          <p:cNvCxnSpPr/>
          <p:nvPr/>
        </p:nvCxnSpPr>
        <p:spPr>
          <a:xfrm>
            <a:off x="9986519" y="4227443"/>
            <a:ext cx="1192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DC52AB24-9DB2-4A29-8BE8-AA77A113A587}"/>
              </a:ext>
            </a:extLst>
          </p:cNvPr>
          <p:cNvCxnSpPr/>
          <p:nvPr/>
        </p:nvCxnSpPr>
        <p:spPr>
          <a:xfrm>
            <a:off x="10212591" y="4227443"/>
            <a:ext cx="1192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77C887CF-ECAB-41E2-9AC0-F7CEB30967AC}"/>
              </a:ext>
            </a:extLst>
          </p:cNvPr>
          <p:cNvGrpSpPr/>
          <p:nvPr/>
        </p:nvGrpSpPr>
        <p:grpSpPr>
          <a:xfrm>
            <a:off x="5094630" y="3632412"/>
            <a:ext cx="4767684" cy="1613172"/>
            <a:chOff x="5038359" y="3280719"/>
            <a:chExt cx="4767684" cy="1613172"/>
          </a:xfrm>
        </p:grpSpPr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xmlns="" id="{AB7D2D04-F054-4BBD-9026-70D207CAA230}"/>
                </a:ext>
              </a:extLst>
            </p:cNvPr>
            <p:cNvCxnSpPr/>
            <p:nvPr/>
          </p:nvCxnSpPr>
          <p:spPr>
            <a:xfrm>
              <a:off x="9109142" y="3325738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xmlns="" id="{985AA605-9CBC-46C1-AF23-1E9D4A1D63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38036" y="3325738"/>
              <a:ext cx="0" cy="801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xmlns="" id="{336F11B1-F16F-4B7F-9162-B5A67EDF8981}"/>
                </a:ext>
              </a:extLst>
            </p:cNvPr>
            <p:cNvSpPr/>
            <p:nvPr/>
          </p:nvSpPr>
          <p:spPr>
            <a:xfrm>
              <a:off x="9597636" y="4203562"/>
              <a:ext cx="80800" cy="64752"/>
            </a:xfrm>
            <a:prstGeom prst="triangl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96613130-2743-43B5-A508-BDC78CE41DBA}"/>
                </a:ext>
              </a:extLst>
            </p:cNvPr>
            <p:cNvCxnSpPr/>
            <p:nvPr/>
          </p:nvCxnSpPr>
          <p:spPr>
            <a:xfrm>
              <a:off x="5038359" y="4470368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B62BA460-D828-4B42-AAA2-8C468DCFAE99}"/>
                </a:ext>
              </a:extLst>
            </p:cNvPr>
            <p:cNvCxnSpPr/>
            <p:nvPr/>
          </p:nvCxnSpPr>
          <p:spPr>
            <a:xfrm>
              <a:off x="5038359" y="4409859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xmlns="" id="{19DD2906-6B3C-41B3-904D-9F2DBEB47668}"/>
                </a:ext>
              </a:extLst>
            </p:cNvPr>
            <p:cNvCxnSpPr/>
            <p:nvPr/>
          </p:nvCxnSpPr>
          <p:spPr>
            <a:xfrm>
              <a:off x="5038360" y="4529184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4C54F046-07C8-4C6E-A8F5-2895650D5675}"/>
                </a:ext>
              </a:extLst>
            </p:cNvPr>
            <p:cNvCxnSpPr/>
            <p:nvPr/>
          </p:nvCxnSpPr>
          <p:spPr>
            <a:xfrm>
              <a:off x="5038360" y="4580868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xmlns="" id="{5292636B-5173-4A55-9FFD-08A104D5FEB2}"/>
                </a:ext>
              </a:extLst>
            </p:cNvPr>
            <p:cNvCxnSpPr/>
            <p:nvPr/>
          </p:nvCxnSpPr>
          <p:spPr>
            <a:xfrm>
              <a:off x="5038360" y="4632977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xmlns="" id="{20117ED4-CE95-4376-93F3-79FC0CF93869}"/>
                </a:ext>
              </a:extLst>
            </p:cNvPr>
            <p:cNvCxnSpPr/>
            <p:nvPr/>
          </p:nvCxnSpPr>
          <p:spPr>
            <a:xfrm>
              <a:off x="7083157" y="4195612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xmlns="" id="{18B0FD4B-3CF1-4E3B-8C52-4F760E175EB2}"/>
                </a:ext>
              </a:extLst>
            </p:cNvPr>
            <p:cNvCxnSpPr/>
            <p:nvPr/>
          </p:nvCxnSpPr>
          <p:spPr>
            <a:xfrm>
              <a:off x="7083157" y="4127659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xmlns="" id="{9526E687-EA0F-4B43-B340-BBAD9C05C397}"/>
                </a:ext>
              </a:extLst>
            </p:cNvPr>
            <p:cNvCxnSpPr/>
            <p:nvPr/>
          </p:nvCxnSpPr>
          <p:spPr>
            <a:xfrm>
              <a:off x="7083158" y="4260887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xmlns="" id="{443E09BA-BCEA-4AF3-B0E9-F352AD18FA7D}"/>
                </a:ext>
              </a:extLst>
            </p:cNvPr>
            <p:cNvCxnSpPr/>
            <p:nvPr/>
          </p:nvCxnSpPr>
          <p:spPr>
            <a:xfrm>
              <a:off x="7083157" y="4319742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xmlns="" id="{9D335DFE-8DF7-42FE-92CC-785E9B11C0AA}"/>
                </a:ext>
              </a:extLst>
            </p:cNvPr>
            <p:cNvCxnSpPr/>
            <p:nvPr/>
          </p:nvCxnSpPr>
          <p:spPr>
            <a:xfrm>
              <a:off x="7083156" y="4374699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DDC28F48-9C21-446B-86CB-2EC833010CCA}"/>
                </a:ext>
              </a:extLst>
            </p:cNvPr>
            <p:cNvCxnSpPr/>
            <p:nvPr/>
          </p:nvCxnSpPr>
          <p:spPr>
            <a:xfrm>
              <a:off x="8057322" y="4227443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xmlns="" id="{1C92E2D3-39AD-493B-AC62-440561F3769E}"/>
                </a:ext>
              </a:extLst>
            </p:cNvPr>
            <p:cNvCxnSpPr/>
            <p:nvPr/>
          </p:nvCxnSpPr>
          <p:spPr>
            <a:xfrm>
              <a:off x="8318032" y="4227443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xmlns="" id="{196AF59E-9356-413E-A935-DB20623B5A12}"/>
                </a:ext>
              </a:extLst>
            </p:cNvPr>
            <p:cNvCxnSpPr/>
            <p:nvPr/>
          </p:nvCxnSpPr>
          <p:spPr>
            <a:xfrm>
              <a:off x="8607287" y="4230081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xmlns="" id="{872995A4-4E9E-47D0-A9B0-B3196F747B77}"/>
                </a:ext>
              </a:extLst>
            </p:cNvPr>
            <p:cNvCxnSpPr/>
            <p:nvPr/>
          </p:nvCxnSpPr>
          <p:spPr>
            <a:xfrm>
              <a:off x="8876821" y="4231745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xmlns="" id="{3573B380-1691-49BE-9D98-29BA120E116B}"/>
                </a:ext>
              </a:extLst>
            </p:cNvPr>
            <p:cNvCxnSpPr/>
            <p:nvPr/>
          </p:nvCxnSpPr>
          <p:spPr>
            <a:xfrm>
              <a:off x="9157253" y="4232467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xmlns="" id="{6259295E-D1DE-4E92-A468-91D811FCDCF9}"/>
                </a:ext>
              </a:extLst>
            </p:cNvPr>
            <p:cNvCxnSpPr/>
            <p:nvPr/>
          </p:nvCxnSpPr>
          <p:spPr>
            <a:xfrm>
              <a:off x="9434700" y="4233189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xmlns="" id="{B784872B-DFD1-4231-89BF-D2DE1ED7B3E5}"/>
                </a:ext>
              </a:extLst>
            </p:cNvPr>
            <p:cNvCxnSpPr/>
            <p:nvPr/>
          </p:nvCxnSpPr>
          <p:spPr>
            <a:xfrm>
              <a:off x="9686774" y="4229578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xmlns="" id="{AD541AD8-616C-4A04-83C0-574FF76B8384}"/>
                </a:ext>
              </a:extLst>
            </p:cNvPr>
            <p:cNvCxnSpPr/>
            <p:nvPr/>
          </p:nvCxnSpPr>
          <p:spPr>
            <a:xfrm>
              <a:off x="9124151" y="4806898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xmlns="" id="{9A2DA254-8A77-458B-821A-5915A81225E9}"/>
                </a:ext>
              </a:extLst>
            </p:cNvPr>
            <p:cNvCxnSpPr/>
            <p:nvPr/>
          </p:nvCxnSpPr>
          <p:spPr>
            <a:xfrm>
              <a:off x="9128989" y="4847618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xmlns="" id="{EA93BC2E-FC57-4ADB-8FA1-2238FA5E6A2C}"/>
                </a:ext>
              </a:extLst>
            </p:cNvPr>
            <p:cNvCxnSpPr>
              <a:cxnSpLocks/>
            </p:cNvCxnSpPr>
            <p:nvPr/>
          </p:nvCxnSpPr>
          <p:spPr>
            <a:xfrm>
              <a:off x="9638850" y="4304576"/>
              <a:ext cx="0" cy="4837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xmlns="" id="{9CA061A0-F27E-4E9A-937C-18436B008ED9}"/>
                </a:ext>
              </a:extLst>
            </p:cNvPr>
            <p:cNvCxnSpPr>
              <a:cxnSpLocks/>
            </p:cNvCxnSpPr>
            <p:nvPr/>
          </p:nvCxnSpPr>
          <p:spPr>
            <a:xfrm>
              <a:off x="9117644" y="3325738"/>
              <a:ext cx="0" cy="901705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xmlns="" id="{E5F11234-67D8-40CA-B962-0105F5FE44EE}"/>
                </a:ext>
              </a:extLst>
            </p:cNvPr>
            <p:cNvCxnSpPr>
              <a:cxnSpLocks/>
            </p:cNvCxnSpPr>
            <p:nvPr/>
          </p:nvCxnSpPr>
          <p:spPr>
            <a:xfrm>
              <a:off x="9123556" y="4235938"/>
              <a:ext cx="0" cy="57096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xmlns="" id="{B109A131-8CA6-41F0-B409-CA9E79F46FC2}"/>
                </a:ext>
              </a:extLst>
            </p:cNvPr>
            <p:cNvCxnSpPr/>
            <p:nvPr/>
          </p:nvCxnSpPr>
          <p:spPr>
            <a:xfrm flipV="1">
              <a:off x="5906764" y="4268314"/>
              <a:ext cx="949069" cy="2407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xmlns="" id="{6571D336-7059-47C1-A3CD-D8F18ABD2ED2}"/>
                </a:ext>
              </a:extLst>
            </p:cNvPr>
            <p:cNvCxnSpPr/>
            <p:nvPr/>
          </p:nvCxnSpPr>
          <p:spPr>
            <a:xfrm>
              <a:off x="9109142" y="3280719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xmlns="" id="{DD4B0861-D6A8-4E89-9202-ED27ECCDAE04}"/>
                </a:ext>
              </a:extLst>
            </p:cNvPr>
            <p:cNvCxnSpPr/>
            <p:nvPr/>
          </p:nvCxnSpPr>
          <p:spPr>
            <a:xfrm>
              <a:off x="9124151" y="4893891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020BF39-58B4-4261-8C1C-0F5D9E5BB04E}"/>
              </a:ext>
            </a:extLst>
          </p:cNvPr>
          <p:cNvSpPr txBox="1"/>
          <p:nvPr/>
        </p:nvSpPr>
        <p:spPr>
          <a:xfrm>
            <a:off x="5010224" y="5659340"/>
            <a:ext cx="5523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Free ion                    spherical field          Octahedral field</a:t>
            </a:r>
            <a:endParaRPr lang="en-IN" dirty="0"/>
          </a:p>
        </p:txBody>
      </p:sp>
      <p:sp>
        <p:nvSpPr>
          <p:cNvPr id="49" name="TextBox 48"/>
          <p:cNvSpPr txBox="1"/>
          <p:nvPr/>
        </p:nvSpPr>
        <p:spPr>
          <a:xfrm>
            <a:off x="7990449" y="3868615"/>
            <a:ext cx="1139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+0.6Dq</a:t>
            </a:r>
            <a:endParaRPr lang="en-IN" dirty="0"/>
          </a:p>
        </p:txBody>
      </p:sp>
      <p:sp>
        <p:nvSpPr>
          <p:cNvPr id="50" name="TextBox 49"/>
          <p:cNvSpPr txBox="1"/>
          <p:nvPr/>
        </p:nvSpPr>
        <p:spPr>
          <a:xfrm>
            <a:off x="8030305" y="4611872"/>
            <a:ext cx="1139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-0.4Dq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032090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D6A076-D211-4FD1-92E1-E328A931D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and weak field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0DF92F-8F4C-48B3-9A17-9559D6474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96278"/>
            <a:ext cx="9872871" cy="439972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When CFSE is greater than pairing energy then ligand is stronger one. In this electron will paired up in lower sub-group of d instead going to higher  subgroup of d sub-energy level.</a:t>
            </a:r>
          </a:p>
          <a:p>
            <a:r>
              <a:rPr lang="en-US" dirty="0">
                <a:solidFill>
                  <a:srgbClr val="0070C0"/>
                </a:solidFill>
              </a:rPr>
              <a:t>When pairing energy is greater than CFSE  than electron after half filled lower subgroup goes to higher group and formation of high spin complex takes place.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xmlns="" id="{2DD7F437-2F58-431A-BCEC-7AF1C41FC4C8}"/>
              </a:ext>
            </a:extLst>
          </p:cNvPr>
          <p:cNvSpPr txBox="1">
            <a:spLocks/>
          </p:cNvSpPr>
          <p:nvPr/>
        </p:nvSpPr>
        <p:spPr>
          <a:xfrm>
            <a:off x="1162529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>
              <a:solidFill>
                <a:srgbClr val="0070C0"/>
              </a:solidFill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E8B28F68-1639-4643-8F03-68E6ED7A713C}"/>
              </a:ext>
            </a:extLst>
          </p:cNvPr>
          <p:cNvGrpSpPr/>
          <p:nvPr/>
        </p:nvGrpSpPr>
        <p:grpSpPr>
          <a:xfrm>
            <a:off x="2013982" y="4231688"/>
            <a:ext cx="8874411" cy="2826215"/>
            <a:chOff x="2013982" y="3514221"/>
            <a:chExt cx="8874411" cy="3219605"/>
          </a:xfrm>
        </p:grpSpPr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xmlns="" id="{227ED50B-3467-42A6-B716-475A18BB75DA}"/>
                </a:ext>
              </a:extLst>
            </p:cNvPr>
            <p:cNvCxnSpPr/>
            <p:nvPr/>
          </p:nvCxnSpPr>
          <p:spPr>
            <a:xfrm flipH="1" flipV="1">
              <a:off x="3060891" y="3559646"/>
              <a:ext cx="884321" cy="6907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0AF41871-0005-4F14-A7A3-C7916598D027}"/>
                </a:ext>
              </a:extLst>
            </p:cNvPr>
            <p:cNvGrpSpPr/>
            <p:nvPr/>
          </p:nvGrpSpPr>
          <p:grpSpPr>
            <a:xfrm>
              <a:off x="2557317" y="3514221"/>
              <a:ext cx="7456523" cy="1667417"/>
              <a:chOff x="3021143" y="3514221"/>
              <a:chExt cx="7456523" cy="1667417"/>
            </a:xfrm>
          </p:grpSpPr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xmlns="" id="{D400FA1C-9865-450F-8582-93F3E54CBE96}"/>
                  </a:ext>
                </a:extLst>
              </p:cNvPr>
              <p:cNvCxnSpPr/>
              <p:nvPr/>
            </p:nvCxnSpPr>
            <p:spPr>
              <a:xfrm>
                <a:off x="5850217" y="4694159"/>
                <a:ext cx="71561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xmlns="" id="{F2517687-D6D4-4BFB-A206-BC1EB7CDB936}"/>
                  </a:ext>
                </a:extLst>
              </p:cNvPr>
              <p:cNvCxnSpPr/>
              <p:nvPr/>
            </p:nvCxnSpPr>
            <p:spPr>
              <a:xfrm>
                <a:off x="5850217" y="4633650"/>
                <a:ext cx="71561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xmlns="" id="{C488A9F2-09D7-4CCE-902C-5680DC4D2E39}"/>
                  </a:ext>
                </a:extLst>
              </p:cNvPr>
              <p:cNvCxnSpPr/>
              <p:nvPr/>
            </p:nvCxnSpPr>
            <p:spPr>
              <a:xfrm>
                <a:off x="5850218" y="4752975"/>
                <a:ext cx="71561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xmlns="" id="{2702AC93-0F82-4DC5-8BE2-B892F7E7F9E1}"/>
                  </a:ext>
                </a:extLst>
              </p:cNvPr>
              <p:cNvCxnSpPr/>
              <p:nvPr/>
            </p:nvCxnSpPr>
            <p:spPr>
              <a:xfrm>
                <a:off x="5850218" y="4804659"/>
                <a:ext cx="71561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xmlns="" id="{88C7CD32-863D-4F48-8CFB-9D782E63B34E}"/>
                  </a:ext>
                </a:extLst>
              </p:cNvPr>
              <p:cNvCxnSpPr/>
              <p:nvPr/>
            </p:nvCxnSpPr>
            <p:spPr>
              <a:xfrm>
                <a:off x="5850218" y="4856768"/>
                <a:ext cx="71561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5FDD3FCD-97B0-4986-86AB-FD9CBEB251D8}"/>
                  </a:ext>
                </a:extLst>
              </p:cNvPr>
              <p:cNvCxnSpPr/>
              <p:nvPr/>
            </p:nvCxnSpPr>
            <p:spPr>
              <a:xfrm>
                <a:off x="7777729" y="4374623"/>
                <a:ext cx="71561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xmlns="" id="{CEA5B924-8BCA-43E5-A426-197688E57E81}"/>
                  </a:ext>
                </a:extLst>
              </p:cNvPr>
              <p:cNvCxnSpPr/>
              <p:nvPr/>
            </p:nvCxnSpPr>
            <p:spPr>
              <a:xfrm>
                <a:off x="7777729" y="4306670"/>
                <a:ext cx="71561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xmlns="" id="{09FF695C-53CC-4DA5-9AE3-E4479E976E7F}"/>
                  </a:ext>
                </a:extLst>
              </p:cNvPr>
              <p:cNvCxnSpPr/>
              <p:nvPr/>
            </p:nvCxnSpPr>
            <p:spPr>
              <a:xfrm>
                <a:off x="7777730" y="4439898"/>
                <a:ext cx="71561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xmlns="" id="{B9759E08-E603-4133-921E-C999619630C1}"/>
                  </a:ext>
                </a:extLst>
              </p:cNvPr>
              <p:cNvCxnSpPr/>
              <p:nvPr/>
            </p:nvCxnSpPr>
            <p:spPr>
              <a:xfrm>
                <a:off x="7777729" y="4498753"/>
                <a:ext cx="71561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xmlns="" id="{243B19EF-8B85-4EDC-9C1C-8985793FA4FD}"/>
                  </a:ext>
                </a:extLst>
              </p:cNvPr>
              <p:cNvCxnSpPr/>
              <p:nvPr/>
            </p:nvCxnSpPr>
            <p:spPr>
              <a:xfrm>
                <a:off x="7777728" y="4553710"/>
                <a:ext cx="71561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D570EAD9-04D9-4946-AB77-48A01D216EFC}"/>
                  </a:ext>
                </a:extLst>
              </p:cNvPr>
              <p:cNvCxnSpPr/>
              <p:nvPr/>
            </p:nvCxnSpPr>
            <p:spPr>
              <a:xfrm>
                <a:off x="9818723" y="3879619"/>
                <a:ext cx="65111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xmlns="" id="{B3AA8DD4-522F-4A12-B9B9-14C4A9B1404E}"/>
                  </a:ext>
                </a:extLst>
              </p:cNvPr>
              <p:cNvCxnSpPr/>
              <p:nvPr/>
            </p:nvCxnSpPr>
            <p:spPr>
              <a:xfrm>
                <a:off x="9813885" y="3942295"/>
                <a:ext cx="65111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xmlns="" id="{E0C3CFB4-527C-4B33-9DA6-1601B4326174}"/>
                  </a:ext>
                </a:extLst>
              </p:cNvPr>
              <p:cNvCxnSpPr/>
              <p:nvPr/>
            </p:nvCxnSpPr>
            <p:spPr>
              <a:xfrm flipH="1">
                <a:off x="4490916" y="4327072"/>
                <a:ext cx="5089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xmlns="" id="{E700C82F-376B-4A9B-B770-B55FF9135646}"/>
                  </a:ext>
                </a:extLst>
              </p:cNvPr>
              <p:cNvCxnSpPr/>
              <p:nvPr/>
            </p:nvCxnSpPr>
            <p:spPr>
              <a:xfrm flipH="1">
                <a:off x="4490916" y="4250411"/>
                <a:ext cx="5089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xmlns="" id="{2078A28C-08E7-489C-92BF-D562A3630A9A}"/>
                  </a:ext>
                </a:extLst>
              </p:cNvPr>
              <p:cNvCxnSpPr/>
              <p:nvPr/>
            </p:nvCxnSpPr>
            <p:spPr>
              <a:xfrm flipH="1">
                <a:off x="4490915" y="4400712"/>
                <a:ext cx="5089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xmlns="" id="{AEE271AA-AF74-4529-8504-E7C08A7A5F4D}"/>
                  </a:ext>
                </a:extLst>
              </p:cNvPr>
              <p:cNvCxnSpPr/>
              <p:nvPr/>
            </p:nvCxnSpPr>
            <p:spPr>
              <a:xfrm flipH="1">
                <a:off x="4490916" y="4467109"/>
                <a:ext cx="5089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DBBBCF54-5642-4048-9B5A-259D921A5032}"/>
                  </a:ext>
                </a:extLst>
              </p:cNvPr>
              <p:cNvCxnSpPr/>
              <p:nvPr/>
            </p:nvCxnSpPr>
            <p:spPr>
              <a:xfrm flipH="1">
                <a:off x="4490916" y="4529109"/>
                <a:ext cx="5089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xmlns="" id="{70732CED-42FB-4D8C-8719-F8D0EF8EE3B8}"/>
                  </a:ext>
                </a:extLst>
              </p:cNvPr>
              <p:cNvCxnSpPr/>
              <p:nvPr/>
            </p:nvCxnSpPr>
            <p:spPr>
              <a:xfrm flipH="1">
                <a:off x="3021143" y="3514221"/>
                <a:ext cx="46309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xmlns="" id="{5AA1DC5A-CBA2-4F12-A656-326E41438885}"/>
                  </a:ext>
                </a:extLst>
              </p:cNvPr>
              <p:cNvCxnSpPr/>
              <p:nvPr/>
            </p:nvCxnSpPr>
            <p:spPr>
              <a:xfrm flipH="1">
                <a:off x="3021361" y="3559646"/>
                <a:ext cx="46309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xmlns="" id="{939132C4-0DDB-4A96-A3C3-8C0CB2603AB4}"/>
                  </a:ext>
                </a:extLst>
              </p:cNvPr>
              <p:cNvCxnSpPr/>
              <p:nvPr/>
            </p:nvCxnSpPr>
            <p:spPr>
              <a:xfrm>
                <a:off x="8751894" y="4463320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xmlns="" id="{827B1930-A5FF-466E-A6A2-DDE0F2DFE935}"/>
                  </a:ext>
                </a:extLst>
              </p:cNvPr>
              <p:cNvCxnSpPr/>
              <p:nvPr/>
            </p:nvCxnSpPr>
            <p:spPr>
              <a:xfrm>
                <a:off x="9012604" y="4463320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xmlns="" id="{AD5D6479-D9EC-4650-9D1D-6157BD61EFA8}"/>
                  </a:ext>
                </a:extLst>
              </p:cNvPr>
              <p:cNvCxnSpPr/>
              <p:nvPr/>
            </p:nvCxnSpPr>
            <p:spPr>
              <a:xfrm>
                <a:off x="9301859" y="4465958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xmlns="" id="{0A80777A-42EF-4446-97F1-BA770BD38BF3}"/>
                  </a:ext>
                </a:extLst>
              </p:cNvPr>
              <p:cNvCxnSpPr/>
              <p:nvPr/>
            </p:nvCxnSpPr>
            <p:spPr>
              <a:xfrm>
                <a:off x="9571393" y="4467622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xmlns="" id="{04CBBCEF-C589-459C-AEF2-A081D199F1D4}"/>
                  </a:ext>
                </a:extLst>
              </p:cNvPr>
              <p:cNvCxnSpPr/>
              <p:nvPr/>
            </p:nvCxnSpPr>
            <p:spPr>
              <a:xfrm>
                <a:off x="9851825" y="4468344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xmlns="" id="{62595A3A-C640-404C-B59D-0BEB7F4F1BC4}"/>
                  </a:ext>
                </a:extLst>
              </p:cNvPr>
              <p:cNvCxnSpPr/>
              <p:nvPr/>
            </p:nvCxnSpPr>
            <p:spPr>
              <a:xfrm>
                <a:off x="10129272" y="4469066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xmlns="" id="{85CFF7EB-3AF8-4A40-87A1-0E2F50B31C48}"/>
                  </a:ext>
                </a:extLst>
              </p:cNvPr>
              <p:cNvCxnSpPr/>
              <p:nvPr/>
            </p:nvCxnSpPr>
            <p:spPr>
              <a:xfrm>
                <a:off x="9818723" y="4998612"/>
                <a:ext cx="65111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xmlns="" id="{3B063E65-13F8-4976-BDBC-FBE73DCB66B2}"/>
                  </a:ext>
                </a:extLst>
              </p:cNvPr>
              <p:cNvCxnSpPr/>
              <p:nvPr/>
            </p:nvCxnSpPr>
            <p:spPr>
              <a:xfrm>
                <a:off x="9823561" y="4945288"/>
                <a:ext cx="65111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xmlns="" id="{89FEFDA3-10AF-48E4-8C5C-BF8BC667C577}"/>
                  </a:ext>
                </a:extLst>
              </p:cNvPr>
              <p:cNvCxnSpPr/>
              <p:nvPr/>
            </p:nvCxnSpPr>
            <p:spPr>
              <a:xfrm flipV="1">
                <a:off x="6736246" y="4504191"/>
                <a:ext cx="949069" cy="24073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xmlns="" id="{5BD0CA2E-7798-4BB5-B406-F952F42CD838}"/>
                  </a:ext>
                </a:extLst>
              </p:cNvPr>
              <p:cNvCxnSpPr/>
              <p:nvPr/>
            </p:nvCxnSpPr>
            <p:spPr>
              <a:xfrm flipH="1">
                <a:off x="4222199" y="4406596"/>
                <a:ext cx="8482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xmlns="" id="{BC606B9A-B915-43F2-9FF8-827A40AB196F}"/>
                  </a:ext>
                </a:extLst>
              </p:cNvPr>
              <p:cNvCxnSpPr/>
              <p:nvPr/>
            </p:nvCxnSpPr>
            <p:spPr>
              <a:xfrm flipH="1">
                <a:off x="4036773" y="4406596"/>
                <a:ext cx="8482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xmlns="" id="{D0139563-97DC-4A03-B07E-E6D1349B5919}"/>
                  </a:ext>
                </a:extLst>
              </p:cNvPr>
              <p:cNvCxnSpPr/>
              <p:nvPr/>
            </p:nvCxnSpPr>
            <p:spPr>
              <a:xfrm flipH="1">
                <a:off x="3831044" y="4409572"/>
                <a:ext cx="8482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xmlns="" id="{42681132-8769-4F0F-AFFE-B29115827A5B}"/>
                  </a:ext>
                </a:extLst>
              </p:cNvPr>
              <p:cNvCxnSpPr/>
              <p:nvPr/>
            </p:nvCxnSpPr>
            <p:spPr>
              <a:xfrm flipH="1">
                <a:off x="3639342" y="4411449"/>
                <a:ext cx="8482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869F73AE-6134-4446-B4EB-9420650C32C7}"/>
                  </a:ext>
                </a:extLst>
              </p:cNvPr>
              <p:cNvCxnSpPr/>
              <p:nvPr/>
            </p:nvCxnSpPr>
            <p:spPr>
              <a:xfrm flipH="1">
                <a:off x="3439889" y="4412264"/>
                <a:ext cx="8482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xmlns="" id="{E9840575-DF84-4230-81C7-C40616E7F75B}"/>
                  </a:ext>
                </a:extLst>
              </p:cNvPr>
              <p:cNvCxnSpPr/>
              <p:nvPr/>
            </p:nvCxnSpPr>
            <p:spPr>
              <a:xfrm flipH="1">
                <a:off x="3242559" y="4413078"/>
                <a:ext cx="8482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xmlns="" id="{59D50342-6E69-4D03-BFC2-2C0AE3B202DE}"/>
                  </a:ext>
                </a:extLst>
              </p:cNvPr>
              <p:cNvCxnSpPr/>
              <p:nvPr/>
            </p:nvCxnSpPr>
            <p:spPr>
              <a:xfrm flipH="1">
                <a:off x="3054670" y="5181638"/>
                <a:ext cx="46309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xmlns="" id="{BB63452C-88B8-4346-89A1-D0DA6EE91F66}"/>
                  </a:ext>
                </a:extLst>
              </p:cNvPr>
              <p:cNvCxnSpPr/>
              <p:nvPr/>
            </p:nvCxnSpPr>
            <p:spPr>
              <a:xfrm flipH="1">
                <a:off x="3032468" y="5117528"/>
                <a:ext cx="46309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xmlns="" id="{7249D262-A1D4-4578-82C9-98408410BEA2}"/>
                  </a:ext>
                </a:extLst>
              </p:cNvPr>
              <p:cNvCxnSpPr/>
              <p:nvPr/>
            </p:nvCxnSpPr>
            <p:spPr>
              <a:xfrm flipH="1" flipV="1">
                <a:off x="5054918" y="4443123"/>
                <a:ext cx="675011" cy="27158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xmlns="" id="{07462313-6C5D-4E31-AEFB-F28E7675A5DD}"/>
                  </a:ext>
                </a:extLst>
              </p:cNvPr>
              <p:cNvCxnSpPr/>
              <p:nvPr/>
            </p:nvCxnSpPr>
            <p:spPr>
              <a:xfrm flipH="1">
                <a:off x="3050384" y="5059782"/>
                <a:ext cx="46309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1FC397B9-FF37-4321-A9B9-AB4C170791B3}"/>
                  </a:ext>
                </a:extLst>
              </p:cNvPr>
              <p:cNvCxnSpPr/>
              <p:nvPr/>
            </p:nvCxnSpPr>
            <p:spPr>
              <a:xfrm>
                <a:off x="9826551" y="4876471"/>
                <a:ext cx="65111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xmlns="" id="{A845A4EF-D50E-46E9-BE8C-DDB08BD80973}"/>
                  </a:ext>
                </a:extLst>
              </p:cNvPr>
              <p:cNvCxnSpPr/>
              <p:nvPr/>
            </p:nvCxnSpPr>
            <p:spPr>
              <a:xfrm flipV="1">
                <a:off x="8618899" y="3942295"/>
                <a:ext cx="952494" cy="43232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xmlns="" id="{240F3651-50AE-4D33-8606-52550DEB85AE}"/>
                  </a:ext>
                </a:extLst>
              </p:cNvPr>
              <p:cNvCxnSpPr/>
              <p:nvPr/>
            </p:nvCxnSpPr>
            <p:spPr>
              <a:xfrm>
                <a:off x="8655113" y="4553710"/>
                <a:ext cx="1035549" cy="30305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xmlns="" id="{53F8C83A-D083-41C5-887E-68EEA1207997}"/>
                  </a:ext>
                </a:extLst>
              </p:cNvPr>
              <p:cNvCxnSpPr/>
              <p:nvPr/>
            </p:nvCxnSpPr>
            <p:spPr>
              <a:xfrm flipH="1">
                <a:off x="3639342" y="4553710"/>
                <a:ext cx="769696" cy="52535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6BA0858F-24D7-48CE-8005-E05E6D1E1EB5}"/>
                </a:ext>
              </a:extLst>
            </p:cNvPr>
            <p:cNvSpPr txBox="1"/>
            <p:nvPr/>
          </p:nvSpPr>
          <p:spPr>
            <a:xfrm>
              <a:off x="2013982" y="5366419"/>
              <a:ext cx="8874411" cy="13674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Strong                </a:t>
              </a:r>
              <a:r>
                <a:rPr lang="en-US" dirty="0" smtClean="0"/>
                <a:t> </a:t>
              </a:r>
              <a:r>
                <a:rPr lang="en-US" dirty="0"/>
                <a:t>spherical            Free ion                    spherical     </a:t>
              </a:r>
              <a:r>
                <a:rPr lang="en-US" dirty="0" smtClean="0"/>
                <a:t>         weak </a:t>
              </a:r>
            </a:p>
            <a:p>
              <a:r>
                <a:rPr lang="en-US" dirty="0" err="1" smtClean="0"/>
                <a:t>Octahedra</a:t>
              </a:r>
              <a:r>
                <a:rPr lang="en-US" dirty="0" smtClean="0"/>
                <a:t> </a:t>
              </a:r>
              <a:r>
                <a:rPr lang="en-US" dirty="0" smtClean="0"/>
                <a:t>	</a:t>
              </a:r>
              <a:r>
                <a:rPr lang="en-US" dirty="0" smtClean="0"/>
                <a:t>     </a:t>
              </a:r>
              <a:r>
                <a:rPr lang="en-US" dirty="0" smtClean="0"/>
                <a:t> field </a:t>
              </a:r>
              <a:r>
                <a:rPr lang="en-US" dirty="0" smtClean="0"/>
                <a:t>			</a:t>
              </a:r>
              <a:r>
                <a:rPr lang="en-US" dirty="0" smtClean="0"/>
                <a:t>				 </a:t>
              </a:r>
              <a:r>
                <a:rPr lang="en-US" dirty="0" err="1" smtClean="0"/>
                <a:t>field</a:t>
              </a:r>
              <a:r>
                <a:rPr lang="en-US" dirty="0" smtClean="0"/>
                <a:t> </a:t>
              </a:r>
              <a:r>
                <a:rPr lang="en-US" dirty="0" smtClean="0"/>
                <a:t>		     Octahedral 		</a:t>
              </a:r>
              <a:endParaRPr lang="en-US" dirty="0"/>
            </a:p>
            <a:p>
              <a:r>
                <a:rPr lang="en-US" dirty="0" smtClean="0"/>
                <a:t>Field													</a:t>
              </a:r>
              <a:r>
                <a:rPr lang="en-US" dirty="0" smtClean="0"/>
                <a:t>     </a:t>
              </a:r>
              <a:r>
                <a:rPr lang="en-US" dirty="0" err="1" smtClean="0"/>
                <a:t>field</a:t>
              </a:r>
              <a:r>
                <a:rPr lang="en-US" dirty="0" smtClean="0"/>
                <a:t>  </a:t>
              </a:r>
              <a:r>
                <a:rPr lang="en-US" dirty="0"/>
                <a:t>														</a:t>
              </a:r>
              <a:endParaRPr lang="en-IN" dirty="0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xmlns="" id="{B5AE7C04-C00A-4408-B336-4D9E1E2E9204}"/>
                </a:ext>
              </a:extLst>
            </p:cNvPr>
            <p:cNvCxnSpPr/>
            <p:nvPr/>
          </p:nvCxnSpPr>
          <p:spPr>
            <a:xfrm>
              <a:off x="2778733" y="3559646"/>
              <a:ext cx="21457" cy="1519415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xmlns="" id="{C72E877D-4284-46B3-89BB-0E29C3E14D0B}"/>
                </a:ext>
              </a:extLst>
            </p:cNvPr>
            <p:cNvCxnSpPr/>
            <p:nvPr/>
          </p:nvCxnSpPr>
          <p:spPr>
            <a:xfrm>
              <a:off x="9665446" y="3942295"/>
              <a:ext cx="0" cy="914473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xmlns="" id="{21F55275-5747-45DA-9A7E-CF6B75829527}"/>
                </a:ext>
              </a:extLst>
            </p:cNvPr>
            <p:cNvSpPr txBox="1"/>
            <p:nvPr/>
          </p:nvSpPr>
          <p:spPr>
            <a:xfrm>
              <a:off x="9905998" y="4191591"/>
              <a:ext cx="951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   0</a:t>
              </a:r>
              <a:r>
                <a:rPr lang="en-US" sz="2400" dirty="0"/>
                <a:t>&lt; P</a:t>
              </a:r>
              <a:endParaRPr lang="en-IN" dirty="0"/>
            </a:p>
          </p:txBody>
        </p:sp>
        <p:sp>
          <p:nvSpPr>
            <p:cNvPr id="69" name="Isosceles Triangle 68">
              <a:extLst>
                <a:ext uri="{FF2B5EF4-FFF2-40B4-BE49-F238E27FC236}">
                  <a16:creationId xmlns:a16="http://schemas.microsoft.com/office/drawing/2014/main" xmlns="" id="{34014071-EA6A-4FD4-88EC-BFE54E547215}"/>
                </a:ext>
              </a:extLst>
            </p:cNvPr>
            <p:cNvSpPr/>
            <p:nvPr/>
          </p:nvSpPr>
          <p:spPr>
            <a:xfrm>
              <a:off x="9921373" y="4323998"/>
              <a:ext cx="170653" cy="22854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5103A3A2-F6B2-4794-B701-5D4C40D46459}"/>
              </a:ext>
            </a:extLst>
          </p:cNvPr>
          <p:cNvSpPr txBox="1"/>
          <p:nvPr/>
        </p:nvSpPr>
        <p:spPr>
          <a:xfrm>
            <a:off x="1624309" y="4650828"/>
            <a:ext cx="9619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</a:t>
            </a:r>
            <a:r>
              <a:rPr lang="en-US" sz="1400" dirty="0" smtClean="0"/>
              <a:t>O</a:t>
            </a:r>
            <a:r>
              <a:rPr lang="en-US" sz="2400" dirty="0" smtClean="0"/>
              <a:t>&gt;P</a:t>
            </a:r>
            <a:endParaRPr lang="en-IN" dirty="0"/>
          </a:p>
        </p:txBody>
      </p:sp>
      <p:sp>
        <p:nvSpPr>
          <p:cNvPr id="62" name="Isosceles Triangle 61">
            <a:extLst>
              <a:ext uri="{FF2B5EF4-FFF2-40B4-BE49-F238E27FC236}">
                <a16:creationId xmlns:a16="http://schemas.microsoft.com/office/drawing/2014/main" xmlns="" id="{0F7DDC76-2FD0-4D21-9666-D244F07B10C9}"/>
              </a:ext>
            </a:extLst>
          </p:cNvPr>
          <p:cNvSpPr/>
          <p:nvPr/>
        </p:nvSpPr>
        <p:spPr>
          <a:xfrm>
            <a:off x="1435478" y="5043867"/>
            <a:ext cx="185426" cy="19682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82636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D6A076-D211-4FD1-92E1-E328A931D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797" y="0"/>
            <a:ext cx="9875520" cy="917249"/>
          </a:xfrm>
        </p:spPr>
        <p:txBody>
          <a:bodyPr>
            <a:normAutofit/>
          </a:bodyPr>
          <a:lstStyle/>
          <a:p>
            <a:r>
              <a:rPr lang="en-US" dirty="0"/>
              <a:t>CFT applied to tetrahedra Complexes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0DF92F-8F4C-48B3-9A17-9559D6474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204" y="964758"/>
            <a:ext cx="9872871" cy="439972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In tetrahedra field, approaching ligand is in between the axis , therefore energy of t2g increases and that of </a:t>
            </a:r>
            <a:r>
              <a:rPr lang="en-US" dirty="0" err="1">
                <a:solidFill>
                  <a:srgbClr val="0070C0"/>
                </a:solidFill>
              </a:rPr>
              <a:t>eg</a:t>
            </a:r>
            <a:r>
              <a:rPr lang="en-US" dirty="0">
                <a:solidFill>
                  <a:srgbClr val="0070C0"/>
                </a:solidFill>
              </a:rPr>
              <a:t> decreases. Since approaching ligands are not  exactly in between the axis, the letter ‘g’ is omitted which stand for symmetry.</a:t>
            </a:r>
          </a:p>
          <a:p>
            <a:r>
              <a:rPr lang="en-US" dirty="0">
                <a:solidFill>
                  <a:srgbClr val="0070C0"/>
                </a:solidFill>
              </a:rPr>
              <a:t>Argument for strong and weak ligand follows the same we have discuss in </a:t>
            </a:r>
            <a:r>
              <a:rPr lang="en-US" dirty="0" smtClean="0">
                <a:solidFill>
                  <a:srgbClr val="0070C0"/>
                </a:solidFill>
              </a:rPr>
              <a:t>octahedral.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CFSE of octahedral complexes is nearly 50% CFSE of tetrahedral complexes.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IN" dirty="0">
              <a:solidFill>
                <a:srgbClr val="0070C0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94AD3EF4-7C81-482A-B962-4E6584E9E7B0}"/>
              </a:ext>
            </a:extLst>
          </p:cNvPr>
          <p:cNvGrpSpPr/>
          <p:nvPr/>
        </p:nvGrpSpPr>
        <p:grpSpPr>
          <a:xfrm>
            <a:off x="5840827" y="4447002"/>
            <a:ext cx="4663977" cy="1274409"/>
            <a:chOff x="6009643" y="4475138"/>
            <a:chExt cx="4663977" cy="1274409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xmlns="" id="{D400FA1C-9865-450F-8582-93F3E54CBE96}"/>
                </a:ext>
              </a:extLst>
            </p:cNvPr>
            <p:cNvCxnSpPr/>
            <p:nvPr/>
          </p:nvCxnSpPr>
          <p:spPr>
            <a:xfrm>
              <a:off x="6009643" y="5345511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F2517687-D6D4-4BFB-A206-BC1EB7CDB936}"/>
                </a:ext>
              </a:extLst>
            </p:cNvPr>
            <p:cNvCxnSpPr/>
            <p:nvPr/>
          </p:nvCxnSpPr>
          <p:spPr>
            <a:xfrm>
              <a:off x="6009643" y="5285002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xmlns="" id="{C488A9F2-09D7-4CCE-902C-5680DC4D2E39}"/>
                </a:ext>
              </a:extLst>
            </p:cNvPr>
            <p:cNvCxnSpPr/>
            <p:nvPr/>
          </p:nvCxnSpPr>
          <p:spPr>
            <a:xfrm>
              <a:off x="6009644" y="5404327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xmlns="" id="{2702AC93-0F82-4DC5-8BE2-B892F7E7F9E1}"/>
                </a:ext>
              </a:extLst>
            </p:cNvPr>
            <p:cNvCxnSpPr/>
            <p:nvPr/>
          </p:nvCxnSpPr>
          <p:spPr>
            <a:xfrm>
              <a:off x="6009644" y="5456011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xmlns="" id="{88C7CD32-863D-4F48-8CFB-9D782E63B34E}"/>
                </a:ext>
              </a:extLst>
            </p:cNvPr>
            <p:cNvCxnSpPr/>
            <p:nvPr/>
          </p:nvCxnSpPr>
          <p:spPr>
            <a:xfrm>
              <a:off x="6009644" y="5508120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xmlns="" id="{5FDD3FCD-97B0-4986-86AB-FD9CBEB251D8}"/>
                </a:ext>
              </a:extLst>
            </p:cNvPr>
            <p:cNvCxnSpPr/>
            <p:nvPr/>
          </p:nvCxnSpPr>
          <p:spPr>
            <a:xfrm>
              <a:off x="7937155" y="5025975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xmlns="" id="{CEA5B924-8BCA-43E5-A426-197688E57E81}"/>
                </a:ext>
              </a:extLst>
            </p:cNvPr>
            <p:cNvCxnSpPr/>
            <p:nvPr/>
          </p:nvCxnSpPr>
          <p:spPr>
            <a:xfrm>
              <a:off x="7937155" y="4958022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xmlns="" id="{09FF695C-53CC-4DA5-9AE3-E4479E976E7F}"/>
                </a:ext>
              </a:extLst>
            </p:cNvPr>
            <p:cNvCxnSpPr/>
            <p:nvPr/>
          </p:nvCxnSpPr>
          <p:spPr>
            <a:xfrm>
              <a:off x="7937156" y="5091250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xmlns="" id="{B9759E08-E603-4133-921E-C999619630C1}"/>
                </a:ext>
              </a:extLst>
            </p:cNvPr>
            <p:cNvCxnSpPr/>
            <p:nvPr/>
          </p:nvCxnSpPr>
          <p:spPr>
            <a:xfrm>
              <a:off x="7937155" y="5150105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xmlns="" id="{243B19EF-8B85-4EDC-9C1C-8985793FA4FD}"/>
                </a:ext>
              </a:extLst>
            </p:cNvPr>
            <p:cNvCxnSpPr/>
            <p:nvPr/>
          </p:nvCxnSpPr>
          <p:spPr>
            <a:xfrm>
              <a:off x="7937154" y="5205062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xmlns="" id="{B3AA8DD4-522F-4A12-B9B9-14C4A9B1404E}"/>
                </a:ext>
              </a:extLst>
            </p:cNvPr>
            <p:cNvCxnSpPr/>
            <p:nvPr/>
          </p:nvCxnSpPr>
          <p:spPr>
            <a:xfrm>
              <a:off x="9978148" y="4475138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xmlns="" id="{1D8A3722-180F-4632-82C9-3481E73847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81136" y="4573416"/>
              <a:ext cx="0" cy="45525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xmlns="" id="{1BB5C456-779E-4899-A1BD-5172236BBD13}"/>
                </a:ext>
              </a:extLst>
            </p:cNvPr>
            <p:cNvSpPr/>
            <p:nvPr/>
          </p:nvSpPr>
          <p:spPr>
            <a:xfrm>
              <a:off x="10451634" y="5090791"/>
              <a:ext cx="80800" cy="64752"/>
            </a:xfrm>
            <a:prstGeom prst="triangl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xmlns="" id="{939132C4-0DDB-4A96-A3C3-8C0CB2603AB4}"/>
                </a:ext>
              </a:extLst>
            </p:cNvPr>
            <p:cNvCxnSpPr/>
            <p:nvPr/>
          </p:nvCxnSpPr>
          <p:spPr>
            <a:xfrm>
              <a:off x="8911320" y="5114672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xmlns="" id="{827B1930-A5FF-466E-A6A2-DDE0F2DFE935}"/>
                </a:ext>
              </a:extLst>
            </p:cNvPr>
            <p:cNvCxnSpPr/>
            <p:nvPr/>
          </p:nvCxnSpPr>
          <p:spPr>
            <a:xfrm>
              <a:off x="9172030" y="5114672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AD5D6479-D9EC-4650-9D1D-6157BD61EFA8}"/>
                </a:ext>
              </a:extLst>
            </p:cNvPr>
            <p:cNvCxnSpPr/>
            <p:nvPr/>
          </p:nvCxnSpPr>
          <p:spPr>
            <a:xfrm>
              <a:off x="9461285" y="5117310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0A80777A-42EF-4446-97F1-BA770BD38BF3}"/>
                </a:ext>
              </a:extLst>
            </p:cNvPr>
            <p:cNvCxnSpPr/>
            <p:nvPr/>
          </p:nvCxnSpPr>
          <p:spPr>
            <a:xfrm>
              <a:off x="9730819" y="5118974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04CBBCEF-C589-459C-AEF2-A081D199F1D4}"/>
                </a:ext>
              </a:extLst>
            </p:cNvPr>
            <p:cNvCxnSpPr/>
            <p:nvPr/>
          </p:nvCxnSpPr>
          <p:spPr>
            <a:xfrm>
              <a:off x="10011251" y="5119696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62595A3A-C640-404C-B59D-0BEB7F4F1BC4}"/>
                </a:ext>
              </a:extLst>
            </p:cNvPr>
            <p:cNvCxnSpPr/>
            <p:nvPr/>
          </p:nvCxnSpPr>
          <p:spPr>
            <a:xfrm>
              <a:off x="10288698" y="5120418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45036867-1554-4197-B3EB-F56435677B99}"/>
                </a:ext>
              </a:extLst>
            </p:cNvPr>
            <p:cNvCxnSpPr/>
            <p:nvPr/>
          </p:nvCxnSpPr>
          <p:spPr>
            <a:xfrm>
              <a:off x="10540772" y="5116807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85CFF7EB-3AF8-4A40-87A1-0E2F50B31C48}"/>
                </a:ext>
              </a:extLst>
            </p:cNvPr>
            <p:cNvCxnSpPr/>
            <p:nvPr/>
          </p:nvCxnSpPr>
          <p:spPr>
            <a:xfrm>
              <a:off x="10022505" y="5749547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xmlns="" id="{3B063E65-13F8-4976-BDBC-FBE73DCB66B2}"/>
                </a:ext>
              </a:extLst>
            </p:cNvPr>
            <p:cNvCxnSpPr/>
            <p:nvPr/>
          </p:nvCxnSpPr>
          <p:spPr>
            <a:xfrm>
              <a:off x="9978148" y="4510332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xmlns="" id="{15413759-5EC6-498C-8831-CEC3A02DEC3F}"/>
                </a:ext>
              </a:extLst>
            </p:cNvPr>
            <p:cNvCxnSpPr>
              <a:cxnSpLocks/>
            </p:cNvCxnSpPr>
            <p:nvPr/>
          </p:nvCxnSpPr>
          <p:spPr>
            <a:xfrm>
              <a:off x="10492034" y="5253820"/>
              <a:ext cx="0" cy="42706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xmlns="" id="{89FEFDA3-10AF-48E4-8C5C-BF8BC667C577}"/>
                </a:ext>
              </a:extLst>
            </p:cNvPr>
            <p:cNvCxnSpPr/>
            <p:nvPr/>
          </p:nvCxnSpPr>
          <p:spPr>
            <a:xfrm flipV="1">
              <a:off x="6895672" y="5155543"/>
              <a:ext cx="949069" cy="2407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xmlns="" id="{1FC397B9-FF37-4321-A9B9-AB4C170791B3}"/>
                </a:ext>
              </a:extLst>
            </p:cNvPr>
            <p:cNvCxnSpPr/>
            <p:nvPr/>
          </p:nvCxnSpPr>
          <p:spPr>
            <a:xfrm>
              <a:off x="10015750" y="5707902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xmlns="" id="{2DD7F437-2F58-431A-BCEC-7AF1C41FC4C8}"/>
              </a:ext>
            </a:extLst>
          </p:cNvPr>
          <p:cNvSpPr txBox="1">
            <a:spLocks/>
          </p:cNvSpPr>
          <p:nvPr/>
        </p:nvSpPr>
        <p:spPr>
          <a:xfrm>
            <a:off x="1162529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64" name="Cube 63">
            <a:extLst>
              <a:ext uri="{FF2B5EF4-FFF2-40B4-BE49-F238E27FC236}">
                <a16:creationId xmlns:a16="http://schemas.microsoft.com/office/drawing/2014/main" xmlns="" id="{A759A0B2-A7D3-479C-BE0D-3836CF1E008E}"/>
              </a:ext>
            </a:extLst>
          </p:cNvPr>
          <p:cNvSpPr/>
          <p:nvPr/>
        </p:nvSpPr>
        <p:spPr>
          <a:xfrm>
            <a:off x="2665402" y="4906924"/>
            <a:ext cx="1448341" cy="1323830"/>
          </a:xfrm>
          <a:prstGeom prst="cub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xmlns="" id="{76A3CD20-7AFC-47AC-9F02-5DC7E6BF4286}"/>
              </a:ext>
            </a:extLst>
          </p:cNvPr>
          <p:cNvCxnSpPr>
            <a:cxnSpLocks/>
          </p:cNvCxnSpPr>
          <p:nvPr/>
        </p:nvCxnSpPr>
        <p:spPr>
          <a:xfrm>
            <a:off x="2743200" y="4492568"/>
            <a:ext cx="225083" cy="372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xmlns="" id="{0398EA41-4024-4088-87B7-0F1CA4F90945}"/>
              </a:ext>
            </a:extLst>
          </p:cNvPr>
          <p:cNvCxnSpPr/>
          <p:nvPr/>
        </p:nvCxnSpPr>
        <p:spPr>
          <a:xfrm flipV="1">
            <a:off x="2152356" y="6331571"/>
            <a:ext cx="527114" cy="526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xmlns="" id="{F9035ADC-74F9-4156-92E5-35F0F69BF832}"/>
              </a:ext>
            </a:extLst>
          </p:cNvPr>
          <p:cNvCxnSpPr/>
          <p:nvPr/>
        </p:nvCxnSpPr>
        <p:spPr>
          <a:xfrm flipH="1" flipV="1">
            <a:off x="3776119" y="6224491"/>
            <a:ext cx="655203" cy="315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xmlns="" id="{E402AAAF-C010-46BD-A0D4-6AB5A710C1F2}"/>
              </a:ext>
            </a:extLst>
          </p:cNvPr>
          <p:cNvCxnSpPr>
            <a:cxnSpLocks/>
          </p:cNvCxnSpPr>
          <p:nvPr/>
        </p:nvCxnSpPr>
        <p:spPr>
          <a:xfrm flipH="1">
            <a:off x="3742006" y="4991321"/>
            <a:ext cx="542973" cy="298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F6C45DD0-A762-4365-AC5C-C98385CE6876}"/>
              </a:ext>
            </a:extLst>
          </p:cNvPr>
          <p:cNvCxnSpPr/>
          <p:nvPr/>
        </p:nvCxnSpPr>
        <p:spPr>
          <a:xfrm flipV="1">
            <a:off x="8595360" y="4541161"/>
            <a:ext cx="1085912" cy="3605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xmlns="" id="{B02BC050-A9A3-431A-87DC-315536AD52FD}"/>
              </a:ext>
            </a:extLst>
          </p:cNvPr>
          <p:cNvCxnSpPr>
            <a:cxnSpLocks/>
          </p:cNvCxnSpPr>
          <p:nvPr/>
        </p:nvCxnSpPr>
        <p:spPr>
          <a:xfrm>
            <a:off x="8595360" y="5141519"/>
            <a:ext cx="1157331" cy="478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C8F29143-9755-4478-9057-DCA477191B0F}"/>
              </a:ext>
            </a:extLst>
          </p:cNvPr>
          <p:cNvSpPr txBox="1"/>
          <p:nvPr/>
        </p:nvSpPr>
        <p:spPr>
          <a:xfrm>
            <a:off x="5739618" y="5569571"/>
            <a:ext cx="54441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Free </a:t>
            </a:r>
            <a:r>
              <a:rPr lang="en-US" dirty="0"/>
              <a:t>ion                       </a:t>
            </a:r>
            <a:r>
              <a:rPr lang="en-US" dirty="0" smtClean="0"/>
              <a:t>Spherical         Tetrahedral</a:t>
            </a:r>
            <a:endParaRPr lang="en-US" dirty="0"/>
          </a:p>
          <a:p>
            <a:r>
              <a:rPr lang="en-US" dirty="0"/>
              <a:t>                                        </a:t>
            </a:r>
            <a:r>
              <a:rPr lang="en-US" dirty="0" smtClean="0"/>
              <a:t>Field                        </a:t>
            </a:r>
            <a:r>
              <a:rPr lang="en-US" dirty="0" err="1"/>
              <a:t>Field</a:t>
            </a:r>
            <a:endParaRPr lang="en-IN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B3AA8DD4-522F-4A12-B9B9-14C4A9B1404E}"/>
              </a:ext>
            </a:extLst>
          </p:cNvPr>
          <p:cNvCxnSpPr/>
          <p:nvPr/>
        </p:nvCxnSpPr>
        <p:spPr>
          <a:xfrm>
            <a:off x="9821052" y="4402450"/>
            <a:ext cx="6511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945858" y="4417255"/>
            <a:ext cx="548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t2</a:t>
            </a:r>
            <a:endParaRPr lang="en-IN" dirty="0"/>
          </a:p>
        </p:txBody>
      </p:sp>
      <p:sp>
        <p:nvSpPr>
          <p:cNvPr id="43" name="TextBox 42"/>
          <p:cNvSpPr txBox="1"/>
          <p:nvPr/>
        </p:nvSpPr>
        <p:spPr>
          <a:xfrm>
            <a:off x="10027918" y="5287123"/>
            <a:ext cx="548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531806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D6A076-D211-4FD1-92E1-E328A931D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57908"/>
            <a:ext cx="9875520" cy="917249"/>
          </a:xfrm>
        </p:spPr>
        <p:txBody>
          <a:bodyPr>
            <a:normAutofit fontScale="90000"/>
          </a:bodyPr>
          <a:lstStyle/>
          <a:p>
            <a:r>
              <a:rPr lang="en-US" dirty="0"/>
              <a:t>CFT applied to square planer complexes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0DF92F-8F4C-48B3-9A17-9559D6474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443060"/>
            <a:ext cx="9872871" cy="439972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In octahedra complex, if ligand along z-axis is moved to infinity than this argument moved us to square planer complex. Interaction along Z-axis decreases further splitting in </a:t>
            </a:r>
            <a:r>
              <a:rPr lang="en-US" dirty="0" err="1">
                <a:solidFill>
                  <a:srgbClr val="0070C0"/>
                </a:solidFill>
              </a:rPr>
              <a:t>eg</a:t>
            </a:r>
            <a:r>
              <a:rPr lang="en-US" dirty="0">
                <a:solidFill>
                  <a:srgbClr val="0070C0"/>
                </a:solidFill>
              </a:rPr>
              <a:t> level takes place. In </a:t>
            </a:r>
            <a:r>
              <a:rPr lang="en-US" dirty="0" err="1">
                <a:solidFill>
                  <a:srgbClr val="0070C0"/>
                </a:solidFill>
              </a:rPr>
              <a:t>eg</a:t>
            </a:r>
            <a:r>
              <a:rPr lang="en-US" dirty="0">
                <a:solidFill>
                  <a:srgbClr val="0070C0"/>
                </a:solidFill>
              </a:rPr>
              <a:t>, dx2-y2 energy increases and that of dz2 decreases. On same argument splitting of t2g takes place.as shown</a:t>
            </a:r>
          </a:p>
          <a:p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xmlns="" id="{2DD7F437-2F58-431A-BCEC-7AF1C41FC4C8}"/>
              </a:ext>
            </a:extLst>
          </p:cNvPr>
          <p:cNvSpPr txBox="1">
            <a:spLocks/>
          </p:cNvSpPr>
          <p:nvPr/>
        </p:nvSpPr>
        <p:spPr>
          <a:xfrm>
            <a:off x="1162529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>
              <a:solidFill>
                <a:srgbClr val="0070C0"/>
              </a:solidFill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xmlns="" id="{7217F537-B06A-42C1-A471-05764FBE0880}"/>
              </a:ext>
            </a:extLst>
          </p:cNvPr>
          <p:cNvCxnSpPr/>
          <p:nvPr/>
        </p:nvCxnSpPr>
        <p:spPr>
          <a:xfrm>
            <a:off x="9153432" y="5000951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>
            <a:extLst>
              <a:ext uri="{FF2B5EF4-FFF2-40B4-BE49-F238E27FC236}">
                <a16:creationId xmlns:a16="http://schemas.microsoft.com/office/drawing/2014/main" xmlns="" id="{8CBEED60-CB90-44A5-BB5D-CC60DEA64FCA}"/>
              </a:ext>
            </a:extLst>
          </p:cNvPr>
          <p:cNvGrpSpPr/>
          <p:nvPr/>
        </p:nvGrpSpPr>
        <p:grpSpPr>
          <a:xfrm>
            <a:off x="4496763" y="3850035"/>
            <a:ext cx="6472311" cy="2116658"/>
            <a:chOff x="4651511" y="3273247"/>
            <a:chExt cx="6472311" cy="2116658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xmlns="" id="{D400FA1C-9865-450F-8582-93F3E54CBE96}"/>
                </a:ext>
              </a:extLst>
            </p:cNvPr>
            <p:cNvCxnSpPr/>
            <p:nvPr/>
          </p:nvCxnSpPr>
          <p:spPr>
            <a:xfrm>
              <a:off x="4651511" y="4608938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F2517687-D6D4-4BFB-A206-BC1EB7CDB936}"/>
                </a:ext>
              </a:extLst>
            </p:cNvPr>
            <p:cNvCxnSpPr/>
            <p:nvPr/>
          </p:nvCxnSpPr>
          <p:spPr>
            <a:xfrm>
              <a:off x="4651511" y="4548429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xmlns="" id="{C488A9F2-09D7-4CCE-902C-5680DC4D2E39}"/>
                </a:ext>
              </a:extLst>
            </p:cNvPr>
            <p:cNvCxnSpPr/>
            <p:nvPr/>
          </p:nvCxnSpPr>
          <p:spPr>
            <a:xfrm>
              <a:off x="4651512" y="4667754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xmlns="" id="{2702AC93-0F82-4DC5-8BE2-B892F7E7F9E1}"/>
                </a:ext>
              </a:extLst>
            </p:cNvPr>
            <p:cNvCxnSpPr/>
            <p:nvPr/>
          </p:nvCxnSpPr>
          <p:spPr>
            <a:xfrm>
              <a:off x="4651512" y="4719438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xmlns="" id="{88C7CD32-863D-4F48-8CFB-9D782E63B34E}"/>
                </a:ext>
              </a:extLst>
            </p:cNvPr>
            <p:cNvCxnSpPr/>
            <p:nvPr/>
          </p:nvCxnSpPr>
          <p:spPr>
            <a:xfrm>
              <a:off x="4651512" y="4771547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xmlns="" id="{5FDD3FCD-97B0-4986-86AB-FD9CBEB251D8}"/>
                </a:ext>
              </a:extLst>
            </p:cNvPr>
            <p:cNvCxnSpPr/>
            <p:nvPr/>
          </p:nvCxnSpPr>
          <p:spPr>
            <a:xfrm>
              <a:off x="6579023" y="4289402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xmlns="" id="{CEA5B924-8BCA-43E5-A426-197688E57E81}"/>
                </a:ext>
              </a:extLst>
            </p:cNvPr>
            <p:cNvCxnSpPr/>
            <p:nvPr/>
          </p:nvCxnSpPr>
          <p:spPr>
            <a:xfrm>
              <a:off x="6579023" y="4221449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xmlns="" id="{09FF695C-53CC-4DA5-9AE3-E4479E976E7F}"/>
                </a:ext>
              </a:extLst>
            </p:cNvPr>
            <p:cNvCxnSpPr/>
            <p:nvPr/>
          </p:nvCxnSpPr>
          <p:spPr>
            <a:xfrm>
              <a:off x="6579024" y="4354677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xmlns="" id="{B9759E08-E603-4133-921E-C999619630C1}"/>
                </a:ext>
              </a:extLst>
            </p:cNvPr>
            <p:cNvCxnSpPr/>
            <p:nvPr/>
          </p:nvCxnSpPr>
          <p:spPr>
            <a:xfrm>
              <a:off x="6579023" y="4413532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xmlns="" id="{243B19EF-8B85-4EDC-9C1C-8985793FA4FD}"/>
                </a:ext>
              </a:extLst>
            </p:cNvPr>
            <p:cNvCxnSpPr/>
            <p:nvPr/>
          </p:nvCxnSpPr>
          <p:spPr>
            <a:xfrm>
              <a:off x="6579022" y="4468489"/>
              <a:ext cx="71561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xmlns="" id="{D570EAD9-04D9-4946-AB77-48A01D216EFC}"/>
                </a:ext>
              </a:extLst>
            </p:cNvPr>
            <p:cNvCxnSpPr/>
            <p:nvPr/>
          </p:nvCxnSpPr>
          <p:spPr>
            <a:xfrm>
              <a:off x="8600700" y="3562582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xmlns="" id="{B3AA8DD4-522F-4A12-B9B9-14C4A9B1404E}"/>
                </a:ext>
              </a:extLst>
            </p:cNvPr>
            <p:cNvCxnSpPr/>
            <p:nvPr/>
          </p:nvCxnSpPr>
          <p:spPr>
            <a:xfrm>
              <a:off x="8628057" y="5054520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xmlns="" id="{939132C4-0DDB-4A96-A3C3-8C0CB2603AB4}"/>
                </a:ext>
              </a:extLst>
            </p:cNvPr>
            <p:cNvCxnSpPr/>
            <p:nvPr/>
          </p:nvCxnSpPr>
          <p:spPr>
            <a:xfrm>
              <a:off x="7553188" y="4378099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xmlns="" id="{827B1930-A5FF-466E-A6A2-DDE0F2DFE935}"/>
                </a:ext>
              </a:extLst>
            </p:cNvPr>
            <p:cNvCxnSpPr/>
            <p:nvPr/>
          </p:nvCxnSpPr>
          <p:spPr>
            <a:xfrm>
              <a:off x="7813898" y="4378099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AD5D6479-D9EC-4650-9D1D-6157BD61EFA8}"/>
                </a:ext>
              </a:extLst>
            </p:cNvPr>
            <p:cNvCxnSpPr/>
            <p:nvPr/>
          </p:nvCxnSpPr>
          <p:spPr>
            <a:xfrm>
              <a:off x="8103153" y="4380737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0A80777A-42EF-4446-97F1-BA770BD38BF3}"/>
                </a:ext>
              </a:extLst>
            </p:cNvPr>
            <p:cNvCxnSpPr/>
            <p:nvPr/>
          </p:nvCxnSpPr>
          <p:spPr>
            <a:xfrm>
              <a:off x="8372687" y="4382401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04CBBCEF-C589-459C-AEF2-A081D199F1D4}"/>
                </a:ext>
              </a:extLst>
            </p:cNvPr>
            <p:cNvCxnSpPr/>
            <p:nvPr/>
          </p:nvCxnSpPr>
          <p:spPr>
            <a:xfrm>
              <a:off x="8653119" y="4383123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62595A3A-C640-404C-B59D-0BEB7F4F1BC4}"/>
                </a:ext>
              </a:extLst>
            </p:cNvPr>
            <p:cNvCxnSpPr/>
            <p:nvPr/>
          </p:nvCxnSpPr>
          <p:spPr>
            <a:xfrm>
              <a:off x="8930566" y="4383845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45036867-1554-4197-B3EB-F56435677B99}"/>
                </a:ext>
              </a:extLst>
            </p:cNvPr>
            <p:cNvCxnSpPr/>
            <p:nvPr/>
          </p:nvCxnSpPr>
          <p:spPr>
            <a:xfrm>
              <a:off x="9182640" y="4380234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85CFF7EB-3AF8-4A40-87A1-0E2F50B31C48}"/>
                </a:ext>
              </a:extLst>
            </p:cNvPr>
            <p:cNvCxnSpPr/>
            <p:nvPr/>
          </p:nvCxnSpPr>
          <p:spPr>
            <a:xfrm>
              <a:off x="8620016" y="4980779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xmlns="" id="{3B063E65-13F8-4976-BDBC-FBE73DCB66B2}"/>
                </a:ext>
              </a:extLst>
            </p:cNvPr>
            <p:cNvCxnSpPr/>
            <p:nvPr/>
          </p:nvCxnSpPr>
          <p:spPr>
            <a:xfrm>
              <a:off x="8624855" y="5014163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xmlns="" id="{89FEFDA3-10AF-48E4-8C5C-BF8BC667C577}"/>
                </a:ext>
              </a:extLst>
            </p:cNvPr>
            <p:cNvCxnSpPr/>
            <p:nvPr/>
          </p:nvCxnSpPr>
          <p:spPr>
            <a:xfrm flipV="1">
              <a:off x="5537540" y="4418970"/>
              <a:ext cx="949069" cy="2407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xmlns="" id="{1FC397B9-FF37-4321-A9B9-AB4C170791B3}"/>
                </a:ext>
              </a:extLst>
            </p:cNvPr>
            <p:cNvCxnSpPr/>
            <p:nvPr/>
          </p:nvCxnSpPr>
          <p:spPr>
            <a:xfrm>
              <a:off x="8605914" y="3604997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xmlns="" id="{14005B88-B4A0-4711-B357-36AC03DEA7C4}"/>
                </a:ext>
              </a:extLst>
            </p:cNvPr>
            <p:cNvCxnSpPr/>
            <p:nvPr/>
          </p:nvCxnSpPr>
          <p:spPr>
            <a:xfrm>
              <a:off x="9251910" y="3585485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xmlns="" id="{30465DD0-75C1-4627-95E3-AFA3A202D0A9}"/>
                </a:ext>
              </a:extLst>
            </p:cNvPr>
            <p:cNvCxnSpPr/>
            <p:nvPr/>
          </p:nvCxnSpPr>
          <p:spPr>
            <a:xfrm>
              <a:off x="9512620" y="3585485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xmlns="" id="{629D2883-0A7F-4B2C-AFE5-7F5AFED51117}"/>
                </a:ext>
              </a:extLst>
            </p:cNvPr>
            <p:cNvCxnSpPr/>
            <p:nvPr/>
          </p:nvCxnSpPr>
          <p:spPr>
            <a:xfrm>
              <a:off x="9801875" y="3588123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xmlns="" id="{4CE14361-3394-4660-9DFF-C722B0E42462}"/>
                </a:ext>
              </a:extLst>
            </p:cNvPr>
            <p:cNvCxnSpPr/>
            <p:nvPr/>
          </p:nvCxnSpPr>
          <p:spPr>
            <a:xfrm>
              <a:off x="10071409" y="3589787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xmlns="" id="{82781FF1-74DB-4F65-AC30-DCD105B33E65}"/>
                </a:ext>
              </a:extLst>
            </p:cNvPr>
            <p:cNvCxnSpPr/>
            <p:nvPr/>
          </p:nvCxnSpPr>
          <p:spPr>
            <a:xfrm>
              <a:off x="10351841" y="3590509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xmlns="" id="{CE308ECC-BCDA-4EBD-AFDB-D1961DC21536}"/>
                </a:ext>
              </a:extLst>
            </p:cNvPr>
            <p:cNvCxnSpPr/>
            <p:nvPr/>
          </p:nvCxnSpPr>
          <p:spPr>
            <a:xfrm>
              <a:off x="10629288" y="3591231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xmlns="" id="{E79995AA-DDF2-4AD6-8164-4698DCC02BD0}"/>
                </a:ext>
              </a:extLst>
            </p:cNvPr>
            <p:cNvCxnSpPr/>
            <p:nvPr/>
          </p:nvCxnSpPr>
          <p:spPr>
            <a:xfrm>
              <a:off x="10881362" y="3587620"/>
              <a:ext cx="119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xmlns="" id="{AA15BA87-A37B-4606-B961-8F414EE475BA}"/>
                </a:ext>
              </a:extLst>
            </p:cNvPr>
            <p:cNvGrpSpPr/>
            <p:nvPr/>
          </p:nvGrpSpPr>
          <p:grpSpPr>
            <a:xfrm>
              <a:off x="9316161" y="5022772"/>
              <a:ext cx="1748721" cy="5746"/>
              <a:chOff x="9316161" y="5022772"/>
              <a:chExt cx="1748721" cy="5746"/>
            </a:xfrm>
          </p:grpSpPr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xmlns="" id="{EE2689C1-7C78-4331-9F87-BD8A80B653BB}"/>
                  </a:ext>
                </a:extLst>
              </p:cNvPr>
              <p:cNvCxnSpPr/>
              <p:nvPr/>
            </p:nvCxnSpPr>
            <p:spPr>
              <a:xfrm>
                <a:off x="9316161" y="5022772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4C03E720-A652-4A2F-BADF-DDB027B91DF7}"/>
                  </a:ext>
                </a:extLst>
              </p:cNvPr>
              <p:cNvCxnSpPr/>
              <p:nvPr/>
            </p:nvCxnSpPr>
            <p:spPr>
              <a:xfrm>
                <a:off x="9576871" y="5022772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xmlns="" id="{4448DADB-7AE3-4C64-A4F8-D83C221B5C8B}"/>
                  </a:ext>
                </a:extLst>
              </p:cNvPr>
              <p:cNvCxnSpPr/>
              <p:nvPr/>
            </p:nvCxnSpPr>
            <p:spPr>
              <a:xfrm>
                <a:off x="9866126" y="5025410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xmlns="" id="{892610AF-0C99-4491-A87D-EEC903662D94}"/>
                  </a:ext>
                </a:extLst>
              </p:cNvPr>
              <p:cNvCxnSpPr/>
              <p:nvPr/>
            </p:nvCxnSpPr>
            <p:spPr>
              <a:xfrm>
                <a:off x="10135660" y="5027074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xmlns="" id="{E082C739-A223-4123-BE92-B4C21C5C36AA}"/>
                  </a:ext>
                </a:extLst>
              </p:cNvPr>
              <p:cNvCxnSpPr/>
              <p:nvPr/>
            </p:nvCxnSpPr>
            <p:spPr>
              <a:xfrm>
                <a:off x="10416092" y="5027796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xmlns="" id="{2BBCBDD9-E123-41FC-A045-6FC4230D8728}"/>
                  </a:ext>
                </a:extLst>
              </p:cNvPr>
              <p:cNvCxnSpPr/>
              <p:nvPr/>
            </p:nvCxnSpPr>
            <p:spPr>
              <a:xfrm>
                <a:off x="10693539" y="5028518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6E699049-A207-48DA-B0A8-CC6FBEB9B940}"/>
                  </a:ext>
                </a:extLst>
              </p:cNvPr>
              <p:cNvCxnSpPr/>
              <p:nvPr/>
            </p:nvCxnSpPr>
            <p:spPr>
              <a:xfrm>
                <a:off x="10945613" y="5024907"/>
                <a:ext cx="119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xmlns="" id="{72A2A0F5-AFF4-4804-ACBC-9CDFD6305DA2}"/>
                </a:ext>
              </a:extLst>
            </p:cNvPr>
            <p:cNvCxnSpPr/>
            <p:nvPr/>
          </p:nvCxnSpPr>
          <p:spPr>
            <a:xfrm>
              <a:off x="10406767" y="3904033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xmlns="" id="{9DF70098-0F83-4081-9A37-314E56AD0DA0}"/>
                </a:ext>
              </a:extLst>
            </p:cNvPr>
            <p:cNvCxnSpPr/>
            <p:nvPr/>
          </p:nvCxnSpPr>
          <p:spPr>
            <a:xfrm>
              <a:off x="10351841" y="3273255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xmlns="" id="{B1F0B361-42A0-4EBB-A500-81C0CE9B4793}"/>
                </a:ext>
              </a:extLst>
            </p:cNvPr>
            <p:cNvCxnSpPr/>
            <p:nvPr/>
          </p:nvCxnSpPr>
          <p:spPr>
            <a:xfrm>
              <a:off x="10442177" y="4539339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xmlns="" id="{D734C762-1F20-45E6-913F-1088D34C21E3}"/>
                </a:ext>
              </a:extLst>
            </p:cNvPr>
            <p:cNvCxnSpPr/>
            <p:nvPr/>
          </p:nvCxnSpPr>
          <p:spPr>
            <a:xfrm>
              <a:off x="10472707" y="5341176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xmlns="" id="{8D965CC9-83EE-4FEB-8CC8-D855362D06A6}"/>
                </a:ext>
              </a:extLst>
            </p:cNvPr>
            <p:cNvCxnSpPr/>
            <p:nvPr/>
          </p:nvCxnSpPr>
          <p:spPr>
            <a:xfrm>
              <a:off x="10470971" y="5389905"/>
              <a:ext cx="6511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xmlns="" id="{5FE71B45-0E91-476F-BDB2-F047D5B186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98997" y="3670479"/>
              <a:ext cx="1092959" cy="5025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xmlns="" id="{5B1DBF8B-7DF0-4D9D-880E-5D8462C025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310282" y="4564254"/>
              <a:ext cx="1076633" cy="3870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xmlns="" id="{D6D1DF5A-B317-48EE-9ABB-BA9718B0BEEE}"/>
                </a:ext>
              </a:extLst>
            </p:cNvPr>
            <p:cNvCxnSpPr/>
            <p:nvPr/>
          </p:nvCxnSpPr>
          <p:spPr>
            <a:xfrm flipV="1">
              <a:off x="9279172" y="3273247"/>
              <a:ext cx="949069" cy="2407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xmlns="" id="{56FCC82F-98DA-4CE9-93EA-A595782F7E21}"/>
                </a:ext>
              </a:extLst>
            </p:cNvPr>
            <p:cNvCxnSpPr/>
            <p:nvPr/>
          </p:nvCxnSpPr>
          <p:spPr>
            <a:xfrm>
              <a:off x="7398997" y="4517247"/>
              <a:ext cx="1092959" cy="4957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xmlns="" id="{E25E1FA8-C631-411D-BAF8-F72B128AB6CA}"/>
                </a:ext>
              </a:extLst>
            </p:cNvPr>
            <p:cNvCxnSpPr/>
            <p:nvPr/>
          </p:nvCxnSpPr>
          <p:spPr>
            <a:xfrm>
              <a:off x="9301909" y="3670479"/>
              <a:ext cx="953020" cy="2335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xmlns="" id="{033D9950-8B2D-4349-A87D-DBC4B65E24F4}"/>
                </a:ext>
              </a:extLst>
            </p:cNvPr>
            <p:cNvCxnSpPr/>
            <p:nvPr/>
          </p:nvCxnSpPr>
          <p:spPr>
            <a:xfrm>
              <a:off x="9310282" y="5094274"/>
              <a:ext cx="1038593" cy="2181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xmlns="" id="{D032F97B-6F55-4DCC-854D-AE64DBD0F736}"/>
              </a:ext>
            </a:extLst>
          </p:cNvPr>
          <p:cNvGrpSpPr/>
          <p:nvPr/>
        </p:nvGrpSpPr>
        <p:grpSpPr>
          <a:xfrm>
            <a:off x="1541978" y="3745472"/>
            <a:ext cx="2706954" cy="2832193"/>
            <a:chOff x="2127596" y="2971732"/>
            <a:chExt cx="2706954" cy="2832193"/>
          </a:xfrm>
        </p:grpSpPr>
        <p:sp>
          <p:nvSpPr>
            <p:cNvPr id="90" name="Flowchart: Data 89">
              <a:extLst>
                <a:ext uri="{FF2B5EF4-FFF2-40B4-BE49-F238E27FC236}">
                  <a16:creationId xmlns:a16="http://schemas.microsoft.com/office/drawing/2014/main" xmlns="" id="{38EA26F3-F508-40A6-95C1-37D28F06FAB2}"/>
                </a:ext>
              </a:extLst>
            </p:cNvPr>
            <p:cNvSpPr/>
            <p:nvPr/>
          </p:nvSpPr>
          <p:spPr>
            <a:xfrm>
              <a:off x="2127596" y="4221449"/>
              <a:ext cx="2113663" cy="759329"/>
            </a:xfrm>
            <a:prstGeom prst="flowChartInputOutp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xmlns="" id="{8901B8E2-BCF7-4D2D-AA0F-7FEB525E5A22}"/>
                </a:ext>
              </a:extLst>
            </p:cNvPr>
            <p:cNvCxnSpPr/>
            <p:nvPr/>
          </p:nvCxnSpPr>
          <p:spPr>
            <a:xfrm flipV="1">
              <a:off x="3213983" y="3513985"/>
              <a:ext cx="0" cy="9545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xmlns="" id="{EFA1D7CA-8C67-46CA-B490-3F8F9B3B94C5}"/>
                </a:ext>
              </a:extLst>
            </p:cNvPr>
            <p:cNvCxnSpPr/>
            <p:nvPr/>
          </p:nvCxnSpPr>
          <p:spPr>
            <a:xfrm>
              <a:off x="3204930" y="4723079"/>
              <a:ext cx="0" cy="8266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xmlns="" id="{57534D61-EBB3-4DEC-94D3-C72C6B7ED3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4869" y="4221449"/>
              <a:ext cx="816390" cy="2957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xmlns="" id="{3B298FAB-662B-4CAB-BC5D-7D1DE9E89EC4}"/>
                </a:ext>
              </a:extLst>
            </p:cNvPr>
            <p:cNvCxnSpPr/>
            <p:nvPr/>
          </p:nvCxnSpPr>
          <p:spPr>
            <a:xfrm flipH="1">
              <a:off x="2127596" y="4667754"/>
              <a:ext cx="970719" cy="2835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xmlns="" id="{4D160C71-CA61-43A9-89C0-ADCAE3A0E710}"/>
                </a:ext>
              </a:extLst>
            </p:cNvPr>
            <p:cNvCxnSpPr/>
            <p:nvPr/>
          </p:nvCxnSpPr>
          <p:spPr>
            <a:xfrm flipH="1" flipV="1">
              <a:off x="2534970" y="4221449"/>
              <a:ext cx="563344" cy="2957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xmlns="" id="{EC9C22C7-3BA4-4DC1-9A71-A3DE276E2EF1}"/>
                </a:ext>
              </a:extLst>
            </p:cNvPr>
            <p:cNvCxnSpPr/>
            <p:nvPr/>
          </p:nvCxnSpPr>
          <p:spPr>
            <a:xfrm>
              <a:off x="3322622" y="4667754"/>
              <a:ext cx="516047" cy="3130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Arrow: Right 102">
              <a:extLst>
                <a:ext uri="{FF2B5EF4-FFF2-40B4-BE49-F238E27FC236}">
                  <a16:creationId xmlns:a16="http://schemas.microsoft.com/office/drawing/2014/main" xmlns="" id="{BE37CB62-24A6-4741-8C05-93A1CD6096E3}"/>
                </a:ext>
              </a:extLst>
            </p:cNvPr>
            <p:cNvSpPr/>
            <p:nvPr/>
          </p:nvSpPr>
          <p:spPr>
            <a:xfrm rot="5400000">
              <a:off x="3041973" y="5421029"/>
              <a:ext cx="651109" cy="11468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4" name="Arrow: Right 103">
              <a:extLst>
                <a:ext uri="{FF2B5EF4-FFF2-40B4-BE49-F238E27FC236}">
                  <a16:creationId xmlns:a16="http://schemas.microsoft.com/office/drawing/2014/main" xmlns="" id="{F5760CDA-5011-47F3-B77A-05C4A60F3C04}"/>
                </a:ext>
              </a:extLst>
            </p:cNvPr>
            <p:cNvSpPr/>
            <p:nvPr/>
          </p:nvSpPr>
          <p:spPr>
            <a:xfrm rot="16200000">
              <a:off x="3068495" y="3661829"/>
              <a:ext cx="651109" cy="11468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xmlns="" id="{B3A520D8-11AB-4D97-BCAE-51215348F28D}"/>
                </a:ext>
              </a:extLst>
            </p:cNvPr>
            <p:cNvCxnSpPr/>
            <p:nvPr/>
          </p:nvCxnSpPr>
          <p:spPr>
            <a:xfrm flipV="1">
              <a:off x="4318503" y="3921747"/>
              <a:ext cx="516047" cy="2512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xmlns="" id="{584317AD-4395-47B8-A9EB-273116023D2C}"/>
                </a:ext>
              </a:extLst>
            </p:cNvPr>
            <p:cNvCxnSpPr/>
            <p:nvPr/>
          </p:nvCxnSpPr>
          <p:spPr>
            <a:xfrm>
              <a:off x="3913366" y="5054520"/>
              <a:ext cx="541959" cy="3353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xmlns="" id="{7F37BE3C-5910-4C7C-93E7-54AEB28F162A}"/>
                </a:ext>
              </a:extLst>
            </p:cNvPr>
            <p:cNvCxnSpPr/>
            <p:nvPr/>
          </p:nvCxnSpPr>
          <p:spPr>
            <a:xfrm flipH="1" flipV="1">
              <a:off x="3182448" y="2971732"/>
              <a:ext cx="22482" cy="5085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AB6ADF4-1002-489C-B395-CE092269C461}"/>
              </a:ext>
            </a:extLst>
          </p:cNvPr>
          <p:cNvSpPr txBox="1"/>
          <p:nvPr/>
        </p:nvSpPr>
        <p:spPr>
          <a:xfrm>
            <a:off x="4417255" y="5864335"/>
            <a:ext cx="6760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Free ion        </a:t>
            </a:r>
            <a:r>
              <a:rPr lang="en-US" dirty="0" smtClean="0"/>
              <a:t>   </a:t>
            </a:r>
            <a:r>
              <a:rPr lang="en-US" dirty="0"/>
              <a:t>Spherical       </a:t>
            </a:r>
            <a:r>
              <a:rPr lang="en-US" dirty="0" smtClean="0"/>
              <a:t>          </a:t>
            </a:r>
            <a:r>
              <a:rPr lang="en-US" dirty="0" err="1"/>
              <a:t>Octahedra</a:t>
            </a:r>
            <a:r>
              <a:rPr lang="en-US" dirty="0"/>
              <a:t>                 </a:t>
            </a:r>
            <a:r>
              <a:rPr lang="en-US" dirty="0" smtClean="0"/>
              <a:t>Square                             			Field             	          </a:t>
            </a:r>
            <a:r>
              <a:rPr lang="en-US" dirty="0" err="1"/>
              <a:t>Field</a:t>
            </a:r>
            <a:r>
              <a:rPr lang="en-US" dirty="0"/>
              <a:t>                   </a:t>
            </a:r>
            <a:r>
              <a:rPr lang="en-US" dirty="0" smtClean="0"/>
              <a:t>        </a:t>
            </a:r>
            <a:r>
              <a:rPr lang="en-US" dirty="0"/>
              <a:t>planer </a:t>
            </a:r>
            <a:r>
              <a:rPr lang="en-US" dirty="0" smtClean="0"/>
              <a:t>field</a:t>
            </a:r>
            <a:endParaRPr lang="en-IN" dirty="0"/>
          </a:p>
        </p:txBody>
      </p:sp>
      <p:sp>
        <p:nvSpPr>
          <p:cNvPr id="71" name="TextBox 70"/>
          <p:cNvSpPr txBox="1"/>
          <p:nvPr/>
        </p:nvSpPr>
        <p:spPr>
          <a:xfrm>
            <a:off x="8665690" y="3770141"/>
            <a:ext cx="478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eg</a:t>
            </a:r>
            <a:endParaRPr lang="en-IN" dirty="0"/>
          </a:p>
        </p:txBody>
      </p:sp>
      <p:sp>
        <p:nvSpPr>
          <p:cNvPr id="88" name="TextBox 87"/>
          <p:cNvSpPr txBox="1"/>
          <p:nvPr/>
        </p:nvSpPr>
        <p:spPr>
          <a:xfrm>
            <a:off x="8370277" y="5148775"/>
            <a:ext cx="787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t2g</a:t>
            </a:r>
            <a:endParaRPr lang="en-IN" dirty="0"/>
          </a:p>
        </p:txBody>
      </p:sp>
      <p:sp>
        <p:nvSpPr>
          <p:cNvPr id="91" name="TextBox 90"/>
          <p:cNvSpPr txBox="1"/>
          <p:nvPr/>
        </p:nvSpPr>
        <p:spPr>
          <a:xfrm>
            <a:off x="10196724" y="4133556"/>
            <a:ext cx="593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dz2</a:t>
            </a:r>
            <a:endParaRPr lang="en-IN" dirty="0"/>
          </a:p>
        </p:txBody>
      </p:sp>
      <p:sp>
        <p:nvSpPr>
          <p:cNvPr id="93" name="TextBox 92"/>
          <p:cNvSpPr txBox="1"/>
          <p:nvPr/>
        </p:nvSpPr>
        <p:spPr>
          <a:xfrm>
            <a:off x="10349124" y="4722064"/>
            <a:ext cx="593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dxy</a:t>
            </a:r>
            <a:endParaRPr lang="en-IN" dirty="0"/>
          </a:p>
        </p:txBody>
      </p:sp>
      <p:sp>
        <p:nvSpPr>
          <p:cNvPr id="95" name="TextBox 94"/>
          <p:cNvSpPr txBox="1"/>
          <p:nvPr/>
        </p:nvSpPr>
        <p:spPr>
          <a:xfrm>
            <a:off x="10058410" y="3554420"/>
            <a:ext cx="970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d</a:t>
            </a:r>
            <a:r>
              <a:rPr lang="en-IN" dirty="0" smtClean="0"/>
              <a:t>x2-y2</a:t>
            </a:r>
            <a:endParaRPr lang="en-IN" dirty="0"/>
          </a:p>
        </p:txBody>
      </p:sp>
      <p:sp>
        <p:nvSpPr>
          <p:cNvPr id="97" name="TextBox 96"/>
          <p:cNvSpPr txBox="1"/>
          <p:nvPr/>
        </p:nvSpPr>
        <p:spPr>
          <a:xfrm>
            <a:off x="10306920" y="5580212"/>
            <a:ext cx="1130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dxz</a:t>
            </a:r>
            <a:r>
              <a:rPr lang="en-IN" dirty="0" smtClean="0"/>
              <a:t> </a:t>
            </a:r>
            <a:r>
              <a:rPr lang="en-IN" dirty="0" err="1" smtClean="0"/>
              <a:t>dyz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551060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D6A076-D211-4FD1-92E1-E328A931D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17249"/>
          </a:xfrm>
        </p:spPr>
        <p:txBody>
          <a:bodyPr>
            <a:normAutofit fontScale="90000"/>
          </a:bodyPr>
          <a:lstStyle/>
          <a:p>
            <a:r>
              <a:rPr lang="en-US" dirty="0"/>
              <a:t>CFSE OF OCTAHEDRAL, TETRAHEDRAL AND SQUARE COMPLEXES.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0DF92F-8F4C-48B3-9A17-9559D6474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96278"/>
            <a:ext cx="9872871" cy="4399722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0070C0"/>
                </a:solidFill>
              </a:rPr>
              <a:t>Although same short term of Crystal field stabilization energy but when we comparing then it is better to use crystal field splitting energy.</a:t>
            </a:r>
          </a:p>
          <a:p>
            <a:r>
              <a:rPr lang="en-US" dirty="0">
                <a:solidFill>
                  <a:srgbClr val="0070C0"/>
                </a:solidFill>
              </a:rPr>
              <a:t>CFSE of square planer complex is 1.3 times the CFSE of octahedral complex. CFSE of tetrahedral complex is 4/9 times the CFSE of Octahedral complex  for the given Central Metal ion and a given ligand.</a:t>
            </a:r>
          </a:p>
          <a:p>
            <a:r>
              <a:rPr lang="en-US" dirty="0">
                <a:solidFill>
                  <a:srgbClr val="0070C0"/>
                </a:solidFill>
              </a:rPr>
              <a:t>The relation is as shown </a:t>
            </a:r>
          </a:p>
          <a:p>
            <a:r>
              <a:rPr lang="en-US" sz="4400" dirty="0">
                <a:solidFill>
                  <a:srgbClr val="0070C0"/>
                </a:solidFill>
              </a:rPr>
              <a:t>      </a:t>
            </a:r>
            <a:r>
              <a:rPr lang="en-US" sz="4400" dirty="0" err="1">
                <a:solidFill>
                  <a:srgbClr val="0070C0"/>
                </a:solidFill>
              </a:rPr>
              <a:t>sp</a:t>
            </a:r>
            <a:r>
              <a:rPr lang="en-US" sz="4400" dirty="0">
                <a:solidFill>
                  <a:srgbClr val="0070C0"/>
                </a:solidFill>
              </a:rPr>
              <a:t>=1.3     o &amp;          t= -4/9     o</a:t>
            </a:r>
          </a:p>
          <a:p>
            <a:r>
              <a:rPr lang="en-US" sz="2400" dirty="0">
                <a:solidFill>
                  <a:srgbClr val="0070C0"/>
                </a:solidFill>
              </a:rPr>
              <a:t>Negative sign because of reversal of subsets of d-sub energy levels in octahedral and tetrahedral field.</a:t>
            </a:r>
          </a:p>
          <a:p>
            <a:endParaRPr lang="en-IN" sz="4400" dirty="0">
              <a:solidFill>
                <a:srgbClr val="0070C0"/>
              </a:solidFill>
            </a:endParaRPr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xmlns="" id="{2DD7F437-2F58-431A-BCEC-7AF1C41FC4C8}"/>
              </a:ext>
            </a:extLst>
          </p:cNvPr>
          <p:cNvSpPr txBox="1">
            <a:spLocks/>
          </p:cNvSpPr>
          <p:nvPr/>
        </p:nvSpPr>
        <p:spPr>
          <a:xfrm>
            <a:off x="1162529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>
              <a:solidFill>
                <a:srgbClr val="0070C0"/>
              </a:solidFill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xmlns="" id="{7217F537-B06A-42C1-A471-05764FBE0880}"/>
              </a:ext>
            </a:extLst>
          </p:cNvPr>
          <p:cNvCxnSpPr/>
          <p:nvPr/>
        </p:nvCxnSpPr>
        <p:spPr>
          <a:xfrm>
            <a:off x="9153432" y="5000951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xmlns="" id="{CFFF83A9-7EA3-43EE-8B30-1016800AE055}"/>
              </a:ext>
            </a:extLst>
          </p:cNvPr>
          <p:cNvSpPr/>
          <p:nvPr/>
        </p:nvSpPr>
        <p:spPr>
          <a:xfrm>
            <a:off x="5684941" y="4346914"/>
            <a:ext cx="371222" cy="422031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8" name="Isosceles Triangle 87">
            <a:extLst>
              <a:ext uri="{FF2B5EF4-FFF2-40B4-BE49-F238E27FC236}">
                <a16:creationId xmlns:a16="http://schemas.microsoft.com/office/drawing/2014/main" xmlns="" id="{C747FD03-C9F1-496B-B021-EFD60F900B95}"/>
              </a:ext>
            </a:extLst>
          </p:cNvPr>
          <p:cNvSpPr/>
          <p:nvPr/>
        </p:nvSpPr>
        <p:spPr>
          <a:xfrm>
            <a:off x="3741234" y="4323465"/>
            <a:ext cx="371222" cy="422031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1" name="Isosceles Triangle 90">
            <a:extLst>
              <a:ext uri="{FF2B5EF4-FFF2-40B4-BE49-F238E27FC236}">
                <a16:creationId xmlns:a16="http://schemas.microsoft.com/office/drawing/2014/main" xmlns="" id="{71A239D1-2B60-4421-8440-D2EBCA96D1C9}"/>
              </a:ext>
            </a:extLst>
          </p:cNvPr>
          <p:cNvSpPr/>
          <p:nvPr/>
        </p:nvSpPr>
        <p:spPr>
          <a:xfrm>
            <a:off x="7916994" y="4384422"/>
            <a:ext cx="371222" cy="422031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3" name="Isosceles Triangle 92">
            <a:extLst>
              <a:ext uri="{FF2B5EF4-FFF2-40B4-BE49-F238E27FC236}">
                <a16:creationId xmlns:a16="http://schemas.microsoft.com/office/drawing/2014/main" xmlns="" id="{69CC33ED-8208-48CF-A42D-0BF6389DE87D}"/>
              </a:ext>
            </a:extLst>
          </p:cNvPr>
          <p:cNvSpPr/>
          <p:nvPr/>
        </p:nvSpPr>
        <p:spPr>
          <a:xfrm>
            <a:off x="1686189" y="4346917"/>
            <a:ext cx="371222" cy="422031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56939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D6A076-D211-4FD1-92E1-E328A931D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17249"/>
          </a:xfrm>
        </p:spPr>
        <p:txBody>
          <a:bodyPr>
            <a:normAutofit/>
          </a:bodyPr>
          <a:lstStyle/>
          <a:p>
            <a:r>
              <a:rPr lang="en-US" dirty="0"/>
              <a:t>Conclusion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0DF92F-8F4C-48B3-9A17-9559D6474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96278"/>
            <a:ext cx="9872871" cy="4399722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CFT explains color of the metal complexes, magnetic properties of metal complexes, distortion of octahedra complexes and John-</a:t>
            </a:r>
            <a:r>
              <a:rPr lang="en-US" dirty="0" err="1">
                <a:solidFill>
                  <a:srgbClr val="0070C0"/>
                </a:solidFill>
              </a:rPr>
              <a:t>Tellar</a:t>
            </a:r>
            <a:r>
              <a:rPr lang="en-US" dirty="0">
                <a:solidFill>
                  <a:srgbClr val="0070C0"/>
                </a:solidFill>
              </a:rPr>
              <a:t> Distortion.</a:t>
            </a:r>
          </a:p>
          <a:p>
            <a:r>
              <a:rPr lang="en-US" dirty="0">
                <a:solidFill>
                  <a:srgbClr val="0070C0"/>
                </a:solidFill>
              </a:rPr>
              <a:t>CFT did not satisfactory explanation of relative strength  of the ligands. Why cyanide ion is stronger than fluoride ion. It also did not explain pi-bonding in complexes.</a:t>
            </a:r>
          </a:p>
          <a:p>
            <a:r>
              <a:rPr lang="en-US" dirty="0">
                <a:solidFill>
                  <a:srgbClr val="0070C0"/>
                </a:solidFill>
              </a:rPr>
              <a:t>The drawback in CFT is because that it considered the interaction between ligand and CMI  purely ionic.  It considered the ligand as point charge.</a:t>
            </a:r>
          </a:p>
          <a:p>
            <a:r>
              <a:rPr lang="en-US" dirty="0">
                <a:solidFill>
                  <a:srgbClr val="0070C0"/>
                </a:solidFill>
              </a:rPr>
              <a:t>If somewhat covalent interaction be considered we get closer to fact that why in higher class we study ACFT(Adjusted Crystal field theory) or Ligand field theory.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xmlns="" id="{2DD7F437-2F58-431A-BCEC-7AF1C41FC4C8}"/>
              </a:ext>
            </a:extLst>
          </p:cNvPr>
          <p:cNvSpPr txBox="1">
            <a:spLocks/>
          </p:cNvSpPr>
          <p:nvPr/>
        </p:nvSpPr>
        <p:spPr>
          <a:xfrm>
            <a:off x="1162529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>
              <a:solidFill>
                <a:srgbClr val="0070C0"/>
              </a:solidFill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xmlns="" id="{7217F537-B06A-42C1-A471-05764FBE0880}"/>
              </a:ext>
            </a:extLst>
          </p:cNvPr>
          <p:cNvCxnSpPr/>
          <p:nvPr/>
        </p:nvCxnSpPr>
        <p:spPr>
          <a:xfrm>
            <a:off x="9153432" y="5000951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85998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409</TotalTime>
  <Words>705</Words>
  <Application>Microsoft Office PowerPoint</Application>
  <PresentationFormat>Custom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Crystal field theory</vt:lpstr>
      <vt:lpstr>Bonding in coordination compounds</vt:lpstr>
      <vt:lpstr>Crystal field theory-Theory involved</vt:lpstr>
      <vt:lpstr>CFT applied to Octahedral Complexes</vt:lpstr>
      <vt:lpstr>Strong and weak field</vt:lpstr>
      <vt:lpstr>CFT applied to tetrahedra Complexes</vt:lpstr>
      <vt:lpstr>CFT applied to square planer complexes</vt:lpstr>
      <vt:lpstr>CFSE OF OCTAHEDRAL, TETRAHEDRAL AND SQUARE COMPLEXES.</vt:lpstr>
      <vt:lpstr>Conclusion</vt:lpstr>
      <vt:lpstr>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Crystal field teory</dc:title>
  <dc:creator>Arun Kumar</dc:creator>
  <cp:lastModifiedBy>sai</cp:lastModifiedBy>
  <cp:revision>51</cp:revision>
  <dcterms:created xsi:type="dcterms:W3CDTF">2018-09-06T17:44:27Z</dcterms:created>
  <dcterms:modified xsi:type="dcterms:W3CDTF">2018-09-08T06:11:17Z</dcterms:modified>
</cp:coreProperties>
</file>