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2" r:id="rId8"/>
    <p:sldId id="261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636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B4F83-DEBB-4DAA-8AEF-7E8539F48489}" type="datetimeFigureOut">
              <a:rPr lang="en-US" smtClean="0"/>
              <a:pPr/>
              <a:t>9/8/2018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0ED14-BA6E-43C7-B45A-69B4ABF99F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B4F83-DEBB-4DAA-8AEF-7E8539F48489}" type="datetimeFigureOut">
              <a:rPr lang="en-US" smtClean="0"/>
              <a:pPr/>
              <a:t>9/8/2018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0ED14-BA6E-43C7-B45A-69B4ABF99F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B4F83-DEBB-4DAA-8AEF-7E8539F48489}" type="datetimeFigureOut">
              <a:rPr lang="en-US" smtClean="0"/>
              <a:pPr/>
              <a:t>9/8/2018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0ED14-BA6E-43C7-B45A-69B4ABF99F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B4F83-DEBB-4DAA-8AEF-7E8539F48489}" type="datetimeFigureOut">
              <a:rPr lang="en-US" smtClean="0"/>
              <a:pPr/>
              <a:t>9/8/2018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0ED14-BA6E-43C7-B45A-69B4ABF99F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B4F83-DEBB-4DAA-8AEF-7E8539F48489}" type="datetimeFigureOut">
              <a:rPr lang="en-US" smtClean="0"/>
              <a:pPr/>
              <a:t>9/8/2018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0ED14-BA6E-43C7-B45A-69B4ABF99F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B4F83-DEBB-4DAA-8AEF-7E8539F48489}" type="datetimeFigureOut">
              <a:rPr lang="en-US" smtClean="0"/>
              <a:pPr/>
              <a:t>9/8/2018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0ED14-BA6E-43C7-B45A-69B4ABF99F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B4F83-DEBB-4DAA-8AEF-7E8539F48489}" type="datetimeFigureOut">
              <a:rPr lang="en-US" smtClean="0"/>
              <a:pPr/>
              <a:t>9/8/2018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0ED14-BA6E-43C7-B45A-69B4ABF99F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B4F83-DEBB-4DAA-8AEF-7E8539F48489}" type="datetimeFigureOut">
              <a:rPr lang="en-US" smtClean="0"/>
              <a:pPr/>
              <a:t>9/8/2018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0ED14-BA6E-43C7-B45A-69B4ABF99F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B4F83-DEBB-4DAA-8AEF-7E8539F48489}" type="datetimeFigureOut">
              <a:rPr lang="en-US" smtClean="0"/>
              <a:pPr/>
              <a:t>9/8/2018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0ED14-BA6E-43C7-B45A-69B4ABF99F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B4F83-DEBB-4DAA-8AEF-7E8539F48489}" type="datetimeFigureOut">
              <a:rPr lang="en-US" smtClean="0"/>
              <a:pPr/>
              <a:t>9/8/2018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0ED14-BA6E-43C7-B45A-69B4ABF99F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B4F83-DEBB-4DAA-8AEF-7E8539F48489}" type="datetimeFigureOut">
              <a:rPr lang="en-US" smtClean="0"/>
              <a:pPr/>
              <a:t>9/8/2018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0ED14-BA6E-43C7-B45A-69B4ABF99F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B4F83-DEBB-4DAA-8AEF-7E8539F48489}" type="datetimeFigureOut">
              <a:rPr lang="en-US" smtClean="0"/>
              <a:pPr/>
              <a:t>9/8/2018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0ED14-BA6E-43C7-B45A-69B4ABF99FC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622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Dr</a:t>
            </a:r>
            <a:r>
              <a:rPr lang="en-US" b="1" dirty="0" smtClean="0"/>
              <a:t>. UMA JAISWAL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Bhawans</a:t>
            </a:r>
            <a:r>
              <a:rPr lang="en-US" dirty="0" smtClean="0"/>
              <a:t> </a:t>
            </a:r>
            <a:r>
              <a:rPr lang="en-US" dirty="0"/>
              <a:t>Mehta </a:t>
            </a:r>
            <a:r>
              <a:rPr lang="en-US" dirty="0" err="1"/>
              <a:t>Mahavidyalaya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Bharwari</a:t>
            </a:r>
            <a:r>
              <a:rPr lang="en-US" dirty="0"/>
              <a:t>, </a:t>
            </a:r>
            <a:r>
              <a:rPr lang="en-US" dirty="0" err="1"/>
              <a:t>Kaushambi</a:t>
            </a:r>
            <a:r>
              <a:rPr lang="en-US" dirty="0"/>
              <a:t> (U.P.)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362200"/>
            <a:ext cx="8229600" cy="1600200"/>
          </a:xfrm>
        </p:spPr>
        <p:txBody>
          <a:bodyPr/>
          <a:lstStyle/>
          <a:p>
            <a:r>
              <a:rPr lang="en-US" dirty="0"/>
              <a:t>Department of Zoology</a:t>
            </a:r>
          </a:p>
          <a:p>
            <a:r>
              <a:rPr lang="en-US" dirty="0"/>
              <a:t>Faculty of </a:t>
            </a:r>
            <a:r>
              <a:rPr lang="en-US" dirty="0" smtClean="0"/>
              <a:t>Science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B.Sc</a:t>
            </a:r>
            <a:r>
              <a:rPr lang="en-US" b="1" dirty="0"/>
              <a:t>-III Paper - </a:t>
            </a:r>
            <a:r>
              <a:rPr lang="en-US" b="1" dirty="0" err="1"/>
              <a:t>Ist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Applied and Economic Zoology </a:t>
            </a:r>
            <a:br>
              <a:rPr lang="en-US" dirty="0"/>
            </a:br>
            <a:r>
              <a:rPr lang="en-US" dirty="0"/>
              <a:t>Unit </a:t>
            </a:r>
            <a:r>
              <a:rPr lang="en-US" dirty="0" err="1"/>
              <a:t>Ist</a:t>
            </a:r>
            <a:r>
              <a:rPr lang="en-US" dirty="0"/>
              <a:t> - </a:t>
            </a:r>
            <a:r>
              <a:rPr lang="en-US" dirty="0" err="1"/>
              <a:t>Parasitology</a:t>
            </a:r>
            <a:r>
              <a:rPr lang="en-US" dirty="0"/>
              <a:t>  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/>
              <a:t>Waucheria</a:t>
            </a:r>
            <a:r>
              <a:rPr lang="en-US" sz="3600" b="1" dirty="0"/>
              <a:t> </a:t>
            </a:r>
            <a:r>
              <a:rPr lang="en-US" sz="3600" b="1" dirty="0" err="1"/>
              <a:t>bancrofti</a:t>
            </a:r>
            <a:r>
              <a:rPr lang="en-US" sz="3600" b="1" dirty="0"/>
              <a:t> - Nematode </a:t>
            </a:r>
            <a:r>
              <a:rPr lang="en-US" sz="3600" b="1" dirty="0" smtClean="0"/>
              <a:t>Parasite.</a:t>
            </a:r>
            <a:endParaRPr lang="en-US" sz="3600" b="1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1981200"/>
            <a:ext cx="8229600" cy="22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</a:pP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33400" y="2057401"/>
            <a:ext cx="8229600" cy="2895600"/>
          </a:xfrm>
        </p:spPr>
        <p:txBody>
          <a:bodyPr/>
          <a:lstStyle/>
          <a:p>
            <a:r>
              <a:rPr lang="en-US" dirty="0" smtClean="0"/>
              <a:t>This is commonly known as </a:t>
            </a:r>
            <a:r>
              <a:rPr lang="en-US" dirty="0" err="1" smtClean="0"/>
              <a:t>filaria</a:t>
            </a:r>
            <a:r>
              <a:rPr lang="en-US" dirty="0" smtClean="0"/>
              <a:t> worm and causes elephantiasis.</a:t>
            </a:r>
          </a:p>
          <a:p>
            <a:pPr>
              <a:buNone/>
            </a:pPr>
            <a:endParaRPr lang="en-US" dirty="0" smtClean="0"/>
          </a:p>
          <a:p>
            <a:pPr lvl="0"/>
            <a:r>
              <a:rPr lang="en-US" dirty="0" smtClean="0"/>
              <a:t>It requires an intermediate </a:t>
            </a:r>
            <a:r>
              <a:rPr lang="en-US" dirty="0" err="1" smtClean="0"/>
              <a:t>culex</a:t>
            </a:r>
            <a:r>
              <a:rPr lang="en-US" dirty="0" smtClean="0"/>
              <a:t> female host as carrier of the disease</a:t>
            </a:r>
            <a:endParaRPr lang="en-US" sz="3600" dirty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180904_1332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701" t="11785" r="1701"/>
          <a:stretch>
            <a:fillRect/>
          </a:stretch>
        </p:blipFill>
        <p:spPr>
          <a:xfrm>
            <a:off x="533400" y="990600"/>
            <a:ext cx="8010361" cy="41148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err="1" smtClean="0"/>
              <a:t>Trypanosoma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Gambiense</a:t>
            </a:r>
            <a:r>
              <a:rPr lang="en-US" sz="3600" b="1" dirty="0" smtClean="0"/>
              <a:t>- </a:t>
            </a:r>
            <a:r>
              <a:rPr lang="en-US" sz="3600" b="1" dirty="0"/>
              <a:t>Protozoan Parasite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2667000"/>
          </a:xfrm>
        </p:spPr>
        <p:txBody>
          <a:bodyPr/>
          <a:lstStyle/>
          <a:p>
            <a:r>
              <a:rPr lang="en-US" dirty="0" err="1" smtClean="0"/>
              <a:t>T.gambiense</a:t>
            </a:r>
            <a:r>
              <a:rPr lang="en-US" dirty="0" smtClean="0"/>
              <a:t> </a:t>
            </a:r>
            <a:r>
              <a:rPr lang="en-US" dirty="0"/>
              <a:t>is most notorious for causing African sleeping sickness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/>
              <a:t>This is carried by </a:t>
            </a:r>
            <a:r>
              <a:rPr lang="en-US" dirty="0" err="1"/>
              <a:t>Tse-Tse</a:t>
            </a:r>
            <a:r>
              <a:rPr lang="en-US" dirty="0"/>
              <a:t> fly </a:t>
            </a:r>
            <a:r>
              <a:rPr lang="en-US" dirty="0" err="1"/>
              <a:t>glossina</a:t>
            </a:r>
            <a:r>
              <a:rPr lang="en-US" dirty="0"/>
              <a:t> </a:t>
            </a:r>
            <a:r>
              <a:rPr lang="en-US" dirty="0" err="1"/>
              <a:t>palpalis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20180904_133537.jpg"/>
          <p:cNvPicPr>
            <a:picLocks noGrp="1" noChangeAspect="1"/>
          </p:cNvPicPr>
          <p:nvPr>
            <p:ph idx="1"/>
          </p:nvPr>
        </p:nvPicPr>
        <p:blipFill>
          <a:blip r:embed="rId2"/>
          <a:srcRect l="2648" t="11785" r="2648" b="10768"/>
          <a:stretch>
            <a:fillRect/>
          </a:stretch>
        </p:blipFill>
        <p:spPr>
          <a:xfrm>
            <a:off x="762000" y="1371600"/>
            <a:ext cx="7620000" cy="40386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Giardia</a:t>
            </a:r>
            <a:r>
              <a:rPr lang="en-US" b="1" dirty="0"/>
              <a:t> - Protozoan </a:t>
            </a:r>
            <a:r>
              <a:rPr lang="en-US" b="1" dirty="0" smtClean="0"/>
              <a:t>Parasite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5600"/>
            <a:ext cx="8229600" cy="2743200"/>
          </a:xfrm>
        </p:spPr>
        <p:txBody>
          <a:bodyPr/>
          <a:lstStyle/>
          <a:p>
            <a:r>
              <a:rPr lang="en-US" dirty="0"/>
              <a:t>It causes gastrointestinal </a:t>
            </a:r>
            <a:r>
              <a:rPr lang="en-US" dirty="0" smtClean="0"/>
              <a:t>disorder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/>
              <a:t>They are transferred from one to another host by unhygienic condition.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20180904_13335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5051" r="5489" b="7401"/>
          <a:stretch>
            <a:fillRect/>
          </a:stretch>
        </p:blipFill>
        <p:spPr>
          <a:xfrm>
            <a:off x="548922" y="1295400"/>
            <a:ext cx="8043198" cy="41910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85</Words>
  <Application>Microsoft Office PowerPoint</Application>
  <PresentationFormat>On-screen Show (4:3)</PresentationFormat>
  <Paragraphs>16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Dr. UMA JAISWAL  Bhawans Mehta Mahavidyalaya  Bharwari, Kaushambi (U.P.) </vt:lpstr>
      <vt:lpstr>Slide 2</vt:lpstr>
      <vt:lpstr>B.Sc-III Paper - Ist Applied and Economic Zoology  Unit Ist - Parasitology   </vt:lpstr>
      <vt:lpstr>Waucheria bancrofti - Nematode Parasite.</vt:lpstr>
      <vt:lpstr>Slide 5</vt:lpstr>
      <vt:lpstr>Trypanosoma Gambiense- Protozoan Parasite </vt:lpstr>
      <vt:lpstr>Slide 7</vt:lpstr>
      <vt:lpstr>Giardia - Protozoan Parasite</vt:lpstr>
      <vt:lpstr>Slide 9</vt:lpstr>
    </vt:vector>
  </TitlesOfParts>
  <Company>acs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mj</dc:creator>
  <cp:lastModifiedBy>mj</cp:lastModifiedBy>
  <cp:revision>6</cp:revision>
  <dcterms:created xsi:type="dcterms:W3CDTF">2018-09-07T00:51:58Z</dcterms:created>
  <dcterms:modified xsi:type="dcterms:W3CDTF">2018-09-08T06:46:54Z</dcterms:modified>
</cp:coreProperties>
</file>