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7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9"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96" d="100"/>
          <a:sy n="96" d="100"/>
        </p:scale>
        <p:origin x="72"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9/6/2018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725874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9/6/2018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8751767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9/6/2018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91421366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9/6/2018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369747396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9/6/2018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88255224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61BEF0D-F0BB-DE4B-95CE-6DB70DBA9567}" type="datetimeFigureOut">
              <a:rPr lang="en-US" smtClean="0"/>
              <a:pPr/>
              <a:t>9/6/2018</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56764423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61BEF0D-F0BB-DE4B-95CE-6DB70DBA9567}" type="datetimeFigureOut">
              <a:rPr lang="en-US" smtClean="0"/>
              <a:pPr/>
              <a:t>9/6/2018</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51083415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9/6/2018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75785660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9/6/2018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9175863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52647F38-B617-4D2F-AE0A-013F0C4D2C57}" type="datetimeFigureOut">
              <a:rPr lang="en-US" smtClean="0"/>
              <a:t>9/6/2018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97799C9-84D9-46D2-A11E-BCF8A720529D}" type="slidenum">
              <a:rPr lang="en-US" smtClean="0"/>
              <a:t>‹#›</a:t>
            </a:fld>
            <a:endParaRPr lang="en-US" dirty="0"/>
          </a:p>
        </p:txBody>
      </p:sp>
    </p:spTree>
    <p:extLst>
      <p:ext uri="{BB962C8B-B14F-4D97-AF65-F5344CB8AC3E}">
        <p14:creationId xmlns:p14="http://schemas.microsoft.com/office/powerpoint/2010/main" val="34235966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9/6/2018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989982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5BFA754-D5C3-4E66-96A6-867B257F58DC}" type="datetimeFigureOut">
              <a:rPr lang="en-US" smtClean="0"/>
              <a:t>9/6/2018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D84065D-F351-4B03-BD91-D8A6B8D4B362}" type="slidenum">
              <a:rPr lang="en-US" smtClean="0"/>
              <a:t>‹#›</a:t>
            </a:fld>
            <a:endParaRPr lang="en-US" dirty="0"/>
          </a:p>
        </p:txBody>
      </p:sp>
    </p:spTree>
    <p:extLst>
      <p:ext uri="{BB962C8B-B14F-4D97-AF65-F5344CB8AC3E}">
        <p14:creationId xmlns:p14="http://schemas.microsoft.com/office/powerpoint/2010/main" val="8886640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9/6/2018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7810103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B61BEF0D-F0BB-DE4B-95CE-6DB70DBA9567}" type="datetimeFigureOut">
              <a:rPr lang="en-US" smtClean="0"/>
              <a:pPr/>
              <a:t>9/6/2018</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6808002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B61BEF0D-F0BB-DE4B-95CE-6DB70DBA9567}" type="datetimeFigureOut">
              <a:rPr lang="en-US" smtClean="0"/>
              <a:pPr/>
              <a:t>9/6/2018</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028506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7" name="Date Placeholder 4"/>
          <p:cNvSpPr>
            <a:spLocks noGrp="1"/>
          </p:cNvSpPr>
          <p:nvPr>
            <p:ph type="dt" sz="half" idx="10"/>
          </p:nvPr>
        </p:nvSpPr>
        <p:spPr/>
        <p:txBody>
          <a:bodyPr/>
          <a:lstStyle/>
          <a:p>
            <a:fld id="{B61BEF0D-F0BB-DE4B-95CE-6DB70DBA9567}" type="datetimeFigureOut">
              <a:rPr lang="en-US" smtClean="0"/>
              <a:pPr/>
              <a:t>9/6/2018</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8421266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9/6/2018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3914261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B61BEF0D-F0BB-DE4B-95CE-6DB70DBA9567}" type="datetimeFigureOut">
              <a:rPr lang="en-US" smtClean="0"/>
              <a:pPr/>
              <a:t>9/6/2018</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716945673"/>
      </p:ext>
    </p:extLst>
  </p:cSld>
  <p:clrMap bg1="dk1" tx1="lt1" bg2="dk2" tx2="lt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 id="2147483676" r:id="rId6"/>
    <p:sldLayoutId id="2147483677" r:id="rId7"/>
    <p:sldLayoutId id="2147483678" r:id="rId8"/>
    <p:sldLayoutId id="2147483679" r:id="rId9"/>
    <p:sldLayoutId id="2147483680" r:id="rId10"/>
    <p:sldLayoutId id="2147483681" r:id="rId11"/>
    <p:sldLayoutId id="2147483682" r:id="rId12"/>
    <p:sldLayoutId id="2147483683" r:id="rId13"/>
    <p:sldLayoutId id="2147483684" r:id="rId14"/>
    <p:sldLayoutId id="2147483685" r:id="rId15"/>
    <p:sldLayoutId id="2147483686" r:id="rId16"/>
    <p:sldLayoutId id="214748368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D70CD3-0AD1-4671-BC5A-15B021962BC1}"/>
              </a:ext>
            </a:extLst>
          </p:cNvPr>
          <p:cNvSpPr>
            <a:spLocks noGrp="1"/>
          </p:cNvSpPr>
          <p:nvPr>
            <p:ph type="ctrTitle"/>
          </p:nvPr>
        </p:nvSpPr>
        <p:spPr>
          <a:xfrm>
            <a:off x="1154955" y="1447801"/>
            <a:ext cx="8825658" cy="1981200"/>
          </a:xfrm>
        </p:spPr>
        <p:txBody>
          <a:bodyPr/>
          <a:lstStyle/>
          <a:p>
            <a:r>
              <a:rPr lang="en-US" u="sng" dirty="0"/>
              <a:t>Colloidal Solution and its applications</a:t>
            </a:r>
            <a:endParaRPr lang="en-IN" u="sng" dirty="0"/>
          </a:p>
        </p:txBody>
      </p:sp>
      <p:sp>
        <p:nvSpPr>
          <p:cNvPr id="3" name="Subtitle 2">
            <a:extLst>
              <a:ext uri="{FF2B5EF4-FFF2-40B4-BE49-F238E27FC236}">
                <a16:creationId xmlns:a16="http://schemas.microsoft.com/office/drawing/2014/main" id="{C654C0A3-B769-485D-B1F1-F2DA16004110}"/>
              </a:ext>
            </a:extLst>
          </p:cNvPr>
          <p:cNvSpPr>
            <a:spLocks noGrp="1"/>
          </p:cNvSpPr>
          <p:nvPr>
            <p:ph type="subTitle" idx="1"/>
          </p:nvPr>
        </p:nvSpPr>
        <p:spPr>
          <a:xfrm>
            <a:off x="1479825" y="3438939"/>
            <a:ext cx="6815669" cy="1620078"/>
          </a:xfrm>
        </p:spPr>
        <p:txBody>
          <a:bodyPr>
            <a:normAutofit fontScale="92500" lnSpcReduction="10000"/>
          </a:bodyPr>
          <a:lstStyle/>
          <a:p>
            <a:r>
              <a:rPr lang="en-US" dirty="0"/>
              <a:t>DR NEETI MISHRA</a:t>
            </a:r>
          </a:p>
          <a:p>
            <a:r>
              <a:rPr lang="en-US" dirty="0"/>
              <a:t>Chemistry Department</a:t>
            </a:r>
          </a:p>
          <a:p>
            <a:r>
              <a:rPr lang="en-US" dirty="0"/>
              <a:t>Bhavans Mehta </a:t>
            </a:r>
            <a:r>
              <a:rPr lang="en-US" dirty="0" err="1"/>
              <a:t>Mahavidyalaya</a:t>
            </a:r>
            <a:endParaRPr lang="en-US" dirty="0"/>
          </a:p>
          <a:p>
            <a:r>
              <a:rPr lang="en-US" dirty="0" err="1"/>
              <a:t>Bharwari,Kaushambi</a:t>
            </a:r>
            <a:endParaRPr lang="en-US" dirty="0"/>
          </a:p>
          <a:p>
            <a:endParaRPr lang="en-IN" dirty="0"/>
          </a:p>
        </p:txBody>
      </p:sp>
    </p:spTree>
    <p:extLst>
      <p:ext uri="{BB962C8B-B14F-4D97-AF65-F5344CB8AC3E}">
        <p14:creationId xmlns:p14="http://schemas.microsoft.com/office/powerpoint/2010/main" val="26300672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arn(inVertical)">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arn(inVertical)">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barn(inVertical)">
                                      <p:cBhvr>
                                        <p:cTn id="2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CBB293-9124-4EDB-BE4D-2C41AF232376}"/>
              </a:ext>
            </a:extLst>
          </p:cNvPr>
          <p:cNvSpPr>
            <a:spLocks noGrp="1"/>
          </p:cNvSpPr>
          <p:nvPr>
            <p:ph type="title"/>
          </p:nvPr>
        </p:nvSpPr>
        <p:spPr>
          <a:xfrm>
            <a:off x="1295401" y="889366"/>
            <a:ext cx="9601196" cy="1323746"/>
          </a:xfrm>
        </p:spPr>
        <p:txBody>
          <a:bodyPr/>
          <a:lstStyle/>
          <a:p>
            <a:r>
              <a:rPr lang="en-US" dirty="0"/>
              <a:t>Protection and Gold Number</a:t>
            </a:r>
            <a:endParaRPr lang="en-IN" dirty="0"/>
          </a:p>
        </p:txBody>
      </p:sp>
      <p:sp>
        <p:nvSpPr>
          <p:cNvPr id="3" name="Content Placeholder 2">
            <a:extLst>
              <a:ext uri="{FF2B5EF4-FFF2-40B4-BE49-F238E27FC236}">
                <a16:creationId xmlns:a16="http://schemas.microsoft.com/office/drawing/2014/main" id="{90E23B21-B87A-48D1-9AD5-3931F2BEE874}"/>
              </a:ext>
            </a:extLst>
          </p:cNvPr>
          <p:cNvSpPr>
            <a:spLocks noGrp="1"/>
          </p:cNvSpPr>
          <p:nvPr>
            <p:ph idx="1"/>
          </p:nvPr>
        </p:nvSpPr>
        <p:spPr/>
        <p:txBody>
          <a:bodyPr>
            <a:normAutofit/>
          </a:bodyPr>
          <a:lstStyle/>
          <a:p>
            <a:r>
              <a:rPr lang="en-US" dirty="0"/>
              <a:t>Lyophilic sol when added to lyophobic sol than colloidal particle of lyophilic surround the colloidal particle of lyophobic sol and protect it from coagulation when electrolyte is added to it.</a:t>
            </a:r>
          </a:p>
          <a:p>
            <a:r>
              <a:rPr lang="en-US" dirty="0"/>
              <a:t>Therefore lyophilic sol are also called protective colloid.</a:t>
            </a:r>
          </a:p>
          <a:p>
            <a:r>
              <a:rPr lang="en-US" dirty="0"/>
              <a:t>Protective power of lyophilic sol is compare with the help of GOLD NUMBER. Gold number of protective colloid is equal number of milligram of concerned required for coagulation of 10ml of standard gold sol when 1ml of 10%NaCl solution is added to it. </a:t>
            </a:r>
          </a:p>
          <a:p>
            <a:r>
              <a:rPr lang="en-US" dirty="0"/>
              <a:t>Smaller the gold number higher will be protective power.</a:t>
            </a:r>
          </a:p>
          <a:p>
            <a:endParaRPr lang="en-IN" dirty="0"/>
          </a:p>
        </p:txBody>
      </p:sp>
    </p:spTree>
    <p:extLst>
      <p:ext uri="{BB962C8B-B14F-4D97-AF65-F5344CB8AC3E}">
        <p14:creationId xmlns:p14="http://schemas.microsoft.com/office/powerpoint/2010/main" val="3340431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arn(inVertical)">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arn(inVertical)">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barn(inVertical)">
                                      <p:cBhvr>
                                        <p:cTn id="2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EB3977-7ECE-4202-95BD-C6BC6969C6AB}"/>
              </a:ext>
            </a:extLst>
          </p:cNvPr>
          <p:cNvSpPr>
            <a:spLocks noGrp="1"/>
          </p:cNvSpPr>
          <p:nvPr>
            <p:ph type="title"/>
          </p:nvPr>
        </p:nvSpPr>
        <p:spPr/>
        <p:txBody>
          <a:bodyPr/>
          <a:lstStyle/>
          <a:p>
            <a:r>
              <a:rPr lang="en-US" dirty="0"/>
              <a:t>Conclusion</a:t>
            </a:r>
            <a:endParaRPr lang="en-IN" dirty="0"/>
          </a:p>
        </p:txBody>
      </p:sp>
      <p:sp>
        <p:nvSpPr>
          <p:cNvPr id="3" name="Content Placeholder 2">
            <a:extLst>
              <a:ext uri="{FF2B5EF4-FFF2-40B4-BE49-F238E27FC236}">
                <a16:creationId xmlns:a16="http://schemas.microsoft.com/office/drawing/2014/main" id="{1080FB84-981C-49F3-9EDF-D89AA492B6B8}"/>
              </a:ext>
            </a:extLst>
          </p:cNvPr>
          <p:cNvSpPr>
            <a:spLocks noGrp="1"/>
          </p:cNvSpPr>
          <p:nvPr>
            <p:ph idx="1"/>
          </p:nvPr>
        </p:nvSpPr>
        <p:spPr/>
        <p:txBody>
          <a:bodyPr/>
          <a:lstStyle/>
          <a:p>
            <a:r>
              <a:rPr lang="en-US" dirty="0"/>
              <a:t>From this not only food, industry but other application are available</a:t>
            </a:r>
          </a:p>
          <a:p>
            <a:r>
              <a:rPr lang="en-US" dirty="0"/>
              <a:t>Delta formation</a:t>
            </a:r>
          </a:p>
          <a:p>
            <a:r>
              <a:rPr lang="en-US" dirty="0"/>
              <a:t>Drugs given in form of colloidal and artificial kidney machine</a:t>
            </a:r>
          </a:p>
          <a:p>
            <a:r>
              <a:rPr lang="en-US" dirty="0"/>
              <a:t>Artificial rain</a:t>
            </a:r>
          </a:p>
          <a:p>
            <a:r>
              <a:rPr lang="en-US" dirty="0"/>
              <a:t>Sewage disposal problem and solution</a:t>
            </a:r>
          </a:p>
          <a:p>
            <a:r>
              <a:rPr lang="en-US" dirty="0"/>
              <a:t>Uses in metallurgy</a:t>
            </a:r>
          </a:p>
          <a:p>
            <a:endParaRPr lang="en-IN" dirty="0"/>
          </a:p>
        </p:txBody>
      </p:sp>
    </p:spTree>
    <p:extLst>
      <p:ext uri="{BB962C8B-B14F-4D97-AF65-F5344CB8AC3E}">
        <p14:creationId xmlns:p14="http://schemas.microsoft.com/office/powerpoint/2010/main" val="7572508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arn(inVertical)">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arn(inVertical)">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barn(inVertical)">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barn(inVertical)">
                                      <p:cBhvr>
                                        <p:cTn id="32" dur="5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barn(inVertical)">
                                      <p:cBhvr>
                                        <p:cTn id="3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FB7D7E-4335-4BD5-B071-9A5E4A5A5E35}"/>
              </a:ext>
            </a:extLst>
          </p:cNvPr>
          <p:cNvSpPr>
            <a:spLocks noGrp="1"/>
          </p:cNvSpPr>
          <p:nvPr>
            <p:ph type="ctrTitle"/>
          </p:nvPr>
        </p:nvSpPr>
        <p:spPr>
          <a:xfrm>
            <a:off x="4414990" y="752060"/>
            <a:ext cx="4788645" cy="1815520"/>
          </a:xfrm>
        </p:spPr>
        <p:txBody>
          <a:bodyPr/>
          <a:lstStyle/>
          <a:p>
            <a:r>
              <a:rPr lang="en-US" dirty="0"/>
              <a:t>Thanks</a:t>
            </a:r>
            <a:endParaRPr lang="en-IN" dirty="0"/>
          </a:p>
        </p:txBody>
      </p:sp>
      <p:sp>
        <p:nvSpPr>
          <p:cNvPr id="3" name="Subtitle 2">
            <a:extLst>
              <a:ext uri="{FF2B5EF4-FFF2-40B4-BE49-F238E27FC236}">
                <a16:creationId xmlns:a16="http://schemas.microsoft.com/office/drawing/2014/main" id="{A012D332-54C0-4E05-B6CB-C33028E356E5}"/>
              </a:ext>
            </a:extLst>
          </p:cNvPr>
          <p:cNvSpPr>
            <a:spLocks noGrp="1"/>
          </p:cNvSpPr>
          <p:nvPr>
            <p:ph type="subTitle" idx="1"/>
          </p:nvPr>
        </p:nvSpPr>
        <p:spPr>
          <a:xfrm>
            <a:off x="3585072" y="2580803"/>
            <a:ext cx="6448480" cy="861420"/>
          </a:xfrm>
        </p:spPr>
        <p:txBody>
          <a:bodyPr>
            <a:normAutofit/>
          </a:bodyPr>
          <a:lstStyle/>
          <a:p>
            <a:r>
              <a:rPr lang="en-US" sz="4800" dirty="0"/>
              <a:t>Dr </a:t>
            </a:r>
            <a:r>
              <a:rPr lang="en-US" sz="4800" dirty="0" err="1"/>
              <a:t>Neeti</a:t>
            </a:r>
            <a:r>
              <a:rPr lang="en-US" sz="4800" dirty="0"/>
              <a:t> Mishra</a:t>
            </a:r>
            <a:endParaRPr lang="en-IN" sz="4800" dirty="0"/>
          </a:p>
        </p:txBody>
      </p:sp>
    </p:spTree>
    <p:extLst>
      <p:ext uri="{BB962C8B-B14F-4D97-AF65-F5344CB8AC3E}">
        <p14:creationId xmlns:p14="http://schemas.microsoft.com/office/powerpoint/2010/main" val="42588593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308010-9AF7-409E-8482-9FFF801A110D}"/>
              </a:ext>
            </a:extLst>
          </p:cNvPr>
          <p:cNvSpPr>
            <a:spLocks noGrp="1"/>
          </p:cNvSpPr>
          <p:nvPr>
            <p:ph type="title"/>
          </p:nvPr>
        </p:nvSpPr>
        <p:spPr/>
        <p:txBody>
          <a:bodyPr/>
          <a:lstStyle/>
          <a:p>
            <a:r>
              <a:rPr lang="en-US" dirty="0"/>
              <a:t>What are Colloids and Colloidal Solution</a:t>
            </a:r>
            <a:endParaRPr lang="en-IN" dirty="0"/>
          </a:p>
        </p:txBody>
      </p:sp>
      <p:sp>
        <p:nvSpPr>
          <p:cNvPr id="3" name="Content Placeholder 2">
            <a:extLst>
              <a:ext uri="{FF2B5EF4-FFF2-40B4-BE49-F238E27FC236}">
                <a16:creationId xmlns:a16="http://schemas.microsoft.com/office/drawing/2014/main" id="{E910D72B-59B4-44F2-8144-FCFAFDE13D28}"/>
              </a:ext>
            </a:extLst>
          </p:cNvPr>
          <p:cNvSpPr>
            <a:spLocks noGrp="1"/>
          </p:cNvSpPr>
          <p:nvPr>
            <p:ph idx="1"/>
          </p:nvPr>
        </p:nvSpPr>
        <p:spPr/>
        <p:txBody>
          <a:bodyPr>
            <a:normAutofit/>
          </a:bodyPr>
          <a:lstStyle/>
          <a:p>
            <a:r>
              <a:rPr lang="en-US" dirty="0"/>
              <a:t>Greek word </a:t>
            </a:r>
            <a:r>
              <a:rPr lang="en-US" dirty="0" err="1"/>
              <a:t>Kolla</a:t>
            </a:r>
            <a:r>
              <a:rPr lang="en-US" dirty="0"/>
              <a:t>(glue) and </a:t>
            </a:r>
            <a:r>
              <a:rPr lang="en-US" dirty="0" err="1"/>
              <a:t>oid</a:t>
            </a:r>
            <a:r>
              <a:rPr lang="en-US" dirty="0"/>
              <a:t>(like).</a:t>
            </a:r>
          </a:p>
          <a:p>
            <a:r>
              <a:rPr lang="en-US" dirty="0" err="1"/>
              <a:t>Grahms</a:t>
            </a:r>
            <a:r>
              <a:rPr lang="en-US" dirty="0"/>
              <a:t> Classification of Colloids and Crystalloids  on the basis of diffusion through animal membrane. NaCl, in water is the example of crystalloids and in benzene is the example of colloids.</a:t>
            </a:r>
          </a:p>
          <a:p>
            <a:r>
              <a:rPr lang="en-US" dirty="0"/>
              <a:t>Classification on the Basis of Molecular Size</a:t>
            </a:r>
          </a:p>
          <a:p>
            <a:r>
              <a:rPr lang="en-US" dirty="0"/>
              <a:t>True Solution</a:t>
            </a:r>
          </a:p>
          <a:p>
            <a:r>
              <a:rPr lang="en-US" dirty="0"/>
              <a:t>Colloidal Solution</a:t>
            </a:r>
          </a:p>
          <a:p>
            <a:r>
              <a:rPr lang="en-US" dirty="0"/>
              <a:t>Suspension</a:t>
            </a:r>
          </a:p>
          <a:p>
            <a:endParaRPr lang="en-IN" dirty="0"/>
          </a:p>
        </p:txBody>
      </p:sp>
    </p:spTree>
    <p:extLst>
      <p:ext uri="{BB962C8B-B14F-4D97-AF65-F5344CB8AC3E}">
        <p14:creationId xmlns:p14="http://schemas.microsoft.com/office/powerpoint/2010/main" val="36674039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arn(inVertical)">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arn(inVertical)">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barn(inVertical)">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barn(inVertical)">
                                      <p:cBhvr>
                                        <p:cTn id="32" dur="5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barn(inVertical)">
                                      <p:cBhvr>
                                        <p:cTn id="3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056CED-5E80-4105-ACD8-8E9700E85BF1}"/>
              </a:ext>
            </a:extLst>
          </p:cNvPr>
          <p:cNvSpPr>
            <a:spLocks noGrp="1"/>
          </p:cNvSpPr>
          <p:nvPr>
            <p:ph type="title"/>
          </p:nvPr>
        </p:nvSpPr>
        <p:spPr>
          <a:xfrm>
            <a:off x="1295402" y="982132"/>
            <a:ext cx="9601196" cy="1257485"/>
          </a:xfrm>
        </p:spPr>
        <p:txBody>
          <a:bodyPr>
            <a:normAutofit/>
          </a:bodyPr>
          <a:lstStyle/>
          <a:p>
            <a:r>
              <a:rPr lang="en-US" sz="3200" dirty="0"/>
              <a:t>Colloidal Solution=Dispersed Phase + Dispersion Medium</a:t>
            </a:r>
            <a:endParaRPr lang="en-IN" sz="3200" dirty="0"/>
          </a:p>
        </p:txBody>
      </p:sp>
      <p:sp>
        <p:nvSpPr>
          <p:cNvPr id="3" name="Content Placeholder 2">
            <a:extLst>
              <a:ext uri="{FF2B5EF4-FFF2-40B4-BE49-F238E27FC236}">
                <a16:creationId xmlns:a16="http://schemas.microsoft.com/office/drawing/2014/main" id="{7D05EE60-64AA-4DA4-B8B5-86EF672F8B0E}"/>
              </a:ext>
            </a:extLst>
          </p:cNvPr>
          <p:cNvSpPr>
            <a:spLocks noGrp="1"/>
          </p:cNvSpPr>
          <p:nvPr>
            <p:ph idx="1"/>
          </p:nvPr>
        </p:nvSpPr>
        <p:spPr>
          <a:xfrm>
            <a:off x="1295401" y="2438400"/>
            <a:ext cx="9601196" cy="3631096"/>
          </a:xfrm>
        </p:spPr>
        <p:txBody>
          <a:bodyPr>
            <a:normAutofit/>
          </a:bodyPr>
          <a:lstStyle/>
          <a:p>
            <a:r>
              <a:rPr lang="en-US" dirty="0"/>
              <a:t>Colloidal solution is heterogenous mixture of dispersed phase and dispersion medium.</a:t>
            </a:r>
          </a:p>
          <a:p>
            <a:r>
              <a:rPr lang="en-US" dirty="0"/>
              <a:t>Depending upon the interaction between dispersed phase and dispersion medium it is of two type. 														Lyophilic : High Stability, Reversible in nature                                                     	Lyophobic; Less stable, irreversible</a:t>
            </a:r>
          </a:p>
          <a:p>
            <a:r>
              <a:rPr lang="en-US" dirty="0"/>
              <a:t>Depending upon type of colloidal particle it is of two type 						Molecular Colloids : Example proteins                                     	Associated Colloids : Gold sols										</a:t>
            </a:r>
          </a:p>
          <a:p>
            <a:endParaRPr lang="en-US" dirty="0"/>
          </a:p>
          <a:p>
            <a:endParaRPr lang="en-US" dirty="0"/>
          </a:p>
          <a:p>
            <a:endParaRPr lang="en-US" dirty="0"/>
          </a:p>
          <a:p>
            <a:endParaRPr lang="en-US" dirty="0"/>
          </a:p>
          <a:p>
            <a:endParaRPr lang="en-IN" dirty="0"/>
          </a:p>
        </p:txBody>
      </p:sp>
    </p:spTree>
    <p:extLst>
      <p:ext uri="{BB962C8B-B14F-4D97-AF65-F5344CB8AC3E}">
        <p14:creationId xmlns:p14="http://schemas.microsoft.com/office/powerpoint/2010/main" val="29653101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2"/>
                                        </p:tgtEl>
                                        <p:attrNameLst>
                                          <p:attrName>style.visibility</p:attrName>
                                        </p:attrNameLst>
                                      </p:cBhvr>
                                      <p:to>
                                        <p:strVal val="visible"/>
                                      </p:to>
                                    </p:set>
                                    <p:animEffect transition="in" filter="barn(inVertical)">
                                      <p:cBhvr>
                                        <p:cTn id="2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63CF2F-57B9-4A28-A5CB-1EE16068BE1B}"/>
              </a:ext>
            </a:extLst>
          </p:cNvPr>
          <p:cNvSpPr>
            <a:spLocks noGrp="1"/>
          </p:cNvSpPr>
          <p:nvPr>
            <p:ph type="title"/>
          </p:nvPr>
        </p:nvSpPr>
        <p:spPr>
          <a:xfrm>
            <a:off x="1295402" y="982132"/>
            <a:ext cx="9601196" cy="1297243"/>
          </a:xfrm>
        </p:spPr>
        <p:txBody>
          <a:bodyPr>
            <a:noAutofit/>
          </a:bodyPr>
          <a:lstStyle/>
          <a:p>
            <a:r>
              <a:rPr lang="en-US" sz="2800" dirty="0"/>
              <a:t>Solution are 9 types but Colloidal Solution are of 8 types depending upon states of disperse phase and dispersion medium</a:t>
            </a:r>
            <a:endParaRPr lang="en-IN" sz="2800" dirty="0"/>
          </a:p>
        </p:txBody>
      </p:sp>
      <p:graphicFrame>
        <p:nvGraphicFramePr>
          <p:cNvPr id="4" name="Content Placeholder 3">
            <a:extLst>
              <a:ext uri="{FF2B5EF4-FFF2-40B4-BE49-F238E27FC236}">
                <a16:creationId xmlns:a16="http://schemas.microsoft.com/office/drawing/2014/main" id="{D770C2D7-86B1-4019-98CA-625150408915}"/>
              </a:ext>
            </a:extLst>
          </p:cNvPr>
          <p:cNvGraphicFramePr>
            <a:graphicFrameLocks noGrp="1"/>
          </p:cNvGraphicFramePr>
          <p:nvPr>
            <p:ph idx="1"/>
            <p:extLst>
              <p:ext uri="{D42A27DB-BD31-4B8C-83A1-F6EECF244321}">
                <p14:modId xmlns:p14="http://schemas.microsoft.com/office/powerpoint/2010/main" val="1224969343"/>
              </p:ext>
            </p:extLst>
          </p:nvPr>
        </p:nvGraphicFramePr>
        <p:xfrm>
          <a:off x="1295401" y="2279375"/>
          <a:ext cx="9458736" cy="3876040"/>
        </p:xfrm>
        <a:graphic>
          <a:graphicData uri="http://schemas.openxmlformats.org/drawingml/2006/table">
            <a:tbl>
              <a:tblPr firstRow="1" bandRow="1">
                <a:tableStyleId>{5C22544A-7EE6-4342-B048-85BDC9FD1C3A}</a:tableStyleId>
              </a:tblPr>
              <a:tblGrid>
                <a:gridCol w="773540">
                  <a:extLst>
                    <a:ext uri="{9D8B030D-6E8A-4147-A177-3AD203B41FA5}">
                      <a16:colId xmlns:a16="http://schemas.microsoft.com/office/drawing/2014/main" val="59127015"/>
                    </a:ext>
                  </a:extLst>
                </a:gridCol>
                <a:gridCol w="1723331">
                  <a:extLst>
                    <a:ext uri="{9D8B030D-6E8A-4147-A177-3AD203B41FA5}">
                      <a16:colId xmlns:a16="http://schemas.microsoft.com/office/drawing/2014/main" val="3999817299"/>
                    </a:ext>
                  </a:extLst>
                </a:gridCol>
                <a:gridCol w="2128053">
                  <a:extLst>
                    <a:ext uri="{9D8B030D-6E8A-4147-A177-3AD203B41FA5}">
                      <a16:colId xmlns:a16="http://schemas.microsoft.com/office/drawing/2014/main" val="4198850713"/>
                    </a:ext>
                  </a:extLst>
                </a:gridCol>
                <a:gridCol w="4833812">
                  <a:extLst>
                    <a:ext uri="{9D8B030D-6E8A-4147-A177-3AD203B41FA5}">
                      <a16:colId xmlns:a16="http://schemas.microsoft.com/office/drawing/2014/main" val="764892671"/>
                    </a:ext>
                  </a:extLst>
                </a:gridCol>
              </a:tblGrid>
              <a:tr h="370840">
                <a:tc>
                  <a:txBody>
                    <a:bodyPr/>
                    <a:lstStyle/>
                    <a:p>
                      <a:r>
                        <a:rPr lang="en-US" dirty="0" err="1"/>
                        <a:t>S.No</a:t>
                      </a:r>
                      <a:endParaRPr lang="en-IN" dirty="0"/>
                    </a:p>
                  </a:txBody>
                  <a:tcPr marL="85211" marR="85211"/>
                </a:tc>
                <a:tc>
                  <a:txBody>
                    <a:bodyPr/>
                    <a:lstStyle/>
                    <a:p>
                      <a:r>
                        <a:rPr lang="en-US" dirty="0"/>
                        <a:t>Disperse Phase</a:t>
                      </a:r>
                      <a:endParaRPr lang="en-IN" dirty="0"/>
                    </a:p>
                  </a:txBody>
                  <a:tcPr marL="85211" marR="85211"/>
                </a:tc>
                <a:tc>
                  <a:txBody>
                    <a:bodyPr/>
                    <a:lstStyle/>
                    <a:p>
                      <a:r>
                        <a:rPr lang="en-US" dirty="0"/>
                        <a:t>Dispersion Medium</a:t>
                      </a:r>
                      <a:endParaRPr lang="en-IN" dirty="0"/>
                    </a:p>
                  </a:txBody>
                  <a:tcPr marL="85211" marR="85211"/>
                </a:tc>
                <a:tc>
                  <a:txBody>
                    <a:bodyPr/>
                    <a:lstStyle/>
                    <a:p>
                      <a:r>
                        <a:rPr lang="en-US" dirty="0"/>
                        <a:t>Name of colloidal solution and Example</a:t>
                      </a:r>
                      <a:endParaRPr lang="en-IN" dirty="0"/>
                    </a:p>
                  </a:txBody>
                  <a:tcPr marL="85211" marR="85211"/>
                </a:tc>
                <a:extLst>
                  <a:ext uri="{0D108BD9-81ED-4DB2-BD59-A6C34878D82A}">
                    <a16:rowId xmlns:a16="http://schemas.microsoft.com/office/drawing/2014/main" val="3076494091"/>
                  </a:ext>
                </a:extLst>
              </a:tr>
              <a:tr h="370840">
                <a:tc>
                  <a:txBody>
                    <a:bodyPr/>
                    <a:lstStyle/>
                    <a:p>
                      <a:r>
                        <a:rPr lang="en-US" dirty="0"/>
                        <a:t>1</a:t>
                      </a:r>
                      <a:endParaRPr lang="en-IN" dirty="0"/>
                    </a:p>
                  </a:txBody>
                  <a:tcPr marL="85211" marR="85211"/>
                </a:tc>
                <a:tc>
                  <a:txBody>
                    <a:bodyPr/>
                    <a:lstStyle/>
                    <a:p>
                      <a:r>
                        <a:rPr lang="en-US" dirty="0"/>
                        <a:t>Solid</a:t>
                      </a:r>
                      <a:endParaRPr lang="en-IN" dirty="0"/>
                    </a:p>
                  </a:txBody>
                  <a:tcPr marL="85211" marR="85211"/>
                </a:tc>
                <a:tc>
                  <a:txBody>
                    <a:bodyPr/>
                    <a:lstStyle/>
                    <a:p>
                      <a:r>
                        <a:rPr lang="en-US" dirty="0"/>
                        <a:t>Liquid</a:t>
                      </a:r>
                      <a:endParaRPr lang="en-IN" dirty="0"/>
                    </a:p>
                  </a:txBody>
                  <a:tcPr marL="85211" marR="85211"/>
                </a:tc>
                <a:tc>
                  <a:txBody>
                    <a:bodyPr/>
                    <a:lstStyle/>
                    <a:p>
                      <a:r>
                        <a:rPr lang="en-US" dirty="0"/>
                        <a:t>Sol : Metal sol</a:t>
                      </a:r>
                      <a:endParaRPr lang="en-IN" dirty="0"/>
                    </a:p>
                  </a:txBody>
                  <a:tcPr marL="85211" marR="85211"/>
                </a:tc>
                <a:extLst>
                  <a:ext uri="{0D108BD9-81ED-4DB2-BD59-A6C34878D82A}">
                    <a16:rowId xmlns:a16="http://schemas.microsoft.com/office/drawing/2014/main" val="2881509196"/>
                  </a:ext>
                </a:extLst>
              </a:tr>
              <a:tr h="370840">
                <a:tc>
                  <a:txBody>
                    <a:bodyPr/>
                    <a:lstStyle/>
                    <a:p>
                      <a:r>
                        <a:rPr lang="en-US" dirty="0"/>
                        <a:t>2</a:t>
                      </a:r>
                      <a:endParaRPr lang="en-IN" dirty="0"/>
                    </a:p>
                  </a:txBody>
                  <a:tcPr marL="85211" marR="85211"/>
                </a:tc>
                <a:tc>
                  <a:txBody>
                    <a:bodyPr/>
                    <a:lstStyle/>
                    <a:p>
                      <a:r>
                        <a:rPr lang="en-US" dirty="0"/>
                        <a:t>Solid</a:t>
                      </a:r>
                      <a:endParaRPr lang="en-IN" dirty="0"/>
                    </a:p>
                  </a:txBody>
                  <a:tcPr marL="85211" marR="85211"/>
                </a:tc>
                <a:tc>
                  <a:txBody>
                    <a:bodyPr/>
                    <a:lstStyle/>
                    <a:p>
                      <a:r>
                        <a:rPr lang="en-US" dirty="0"/>
                        <a:t>Solid</a:t>
                      </a:r>
                      <a:endParaRPr lang="en-IN" dirty="0"/>
                    </a:p>
                  </a:txBody>
                  <a:tcPr marL="85211" marR="85211"/>
                </a:tc>
                <a:tc>
                  <a:txBody>
                    <a:bodyPr/>
                    <a:lstStyle/>
                    <a:p>
                      <a:r>
                        <a:rPr lang="en-US" dirty="0"/>
                        <a:t>Example are Panna, Neelam, alloy</a:t>
                      </a:r>
                      <a:endParaRPr lang="en-IN" dirty="0"/>
                    </a:p>
                  </a:txBody>
                  <a:tcPr marL="85211" marR="85211"/>
                </a:tc>
                <a:extLst>
                  <a:ext uri="{0D108BD9-81ED-4DB2-BD59-A6C34878D82A}">
                    <a16:rowId xmlns:a16="http://schemas.microsoft.com/office/drawing/2014/main" val="3611795061"/>
                  </a:ext>
                </a:extLst>
              </a:tr>
              <a:tr h="370840">
                <a:tc>
                  <a:txBody>
                    <a:bodyPr/>
                    <a:lstStyle/>
                    <a:p>
                      <a:r>
                        <a:rPr lang="en-US" dirty="0"/>
                        <a:t>3</a:t>
                      </a:r>
                      <a:endParaRPr lang="en-IN" dirty="0"/>
                    </a:p>
                  </a:txBody>
                  <a:tcPr marL="85211" marR="85211"/>
                </a:tc>
                <a:tc>
                  <a:txBody>
                    <a:bodyPr/>
                    <a:lstStyle/>
                    <a:p>
                      <a:r>
                        <a:rPr lang="en-US" dirty="0"/>
                        <a:t>Solid</a:t>
                      </a:r>
                      <a:endParaRPr lang="en-IN" dirty="0"/>
                    </a:p>
                  </a:txBody>
                  <a:tcPr marL="85211" marR="85211"/>
                </a:tc>
                <a:tc>
                  <a:txBody>
                    <a:bodyPr/>
                    <a:lstStyle/>
                    <a:p>
                      <a:r>
                        <a:rPr lang="en-US" dirty="0"/>
                        <a:t>Gas</a:t>
                      </a:r>
                      <a:endParaRPr lang="en-IN" dirty="0"/>
                    </a:p>
                  </a:txBody>
                  <a:tcPr marL="85211" marR="85211"/>
                </a:tc>
                <a:tc>
                  <a:txBody>
                    <a:bodyPr/>
                    <a:lstStyle/>
                    <a:p>
                      <a:r>
                        <a:rPr lang="en-US" dirty="0"/>
                        <a:t>Solid aerosol: Iodine in air, moth balls in air</a:t>
                      </a:r>
                      <a:endParaRPr lang="en-IN" dirty="0"/>
                    </a:p>
                  </a:txBody>
                  <a:tcPr marL="85211" marR="85211"/>
                </a:tc>
                <a:extLst>
                  <a:ext uri="{0D108BD9-81ED-4DB2-BD59-A6C34878D82A}">
                    <a16:rowId xmlns:a16="http://schemas.microsoft.com/office/drawing/2014/main" val="3143891258"/>
                  </a:ext>
                </a:extLst>
              </a:tr>
              <a:tr h="370840">
                <a:tc>
                  <a:txBody>
                    <a:bodyPr/>
                    <a:lstStyle/>
                    <a:p>
                      <a:r>
                        <a:rPr lang="en-US" dirty="0"/>
                        <a:t>4</a:t>
                      </a:r>
                      <a:endParaRPr lang="en-IN" dirty="0"/>
                    </a:p>
                  </a:txBody>
                  <a:tcPr marL="85211" marR="85211"/>
                </a:tc>
                <a:tc>
                  <a:txBody>
                    <a:bodyPr/>
                    <a:lstStyle/>
                    <a:p>
                      <a:r>
                        <a:rPr lang="en-US" dirty="0"/>
                        <a:t>Liquid</a:t>
                      </a:r>
                      <a:endParaRPr lang="en-IN" dirty="0"/>
                    </a:p>
                  </a:txBody>
                  <a:tcPr marL="85211" marR="85211"/>
                </a:tc>
                <a:tc>
                  <a:txBody>
                    <a:bodyPr/>
                    <a:lstStyle/>
                    <a:p>
                      <a:r>
                        <a:rPr lang="en-US" dirty="0"/>
                        <a:t>Solid</a:t>
                      </a:r>
                      <a:endParaRPr lang="en-IN" dirty="0"/>
                    </a:p>
                  </a:txBody>
                  <a:tcPr marL="85211" marR="85211"/>
                </a:tc>
                <a:tc>
                  <a:txBody>
                    <a:bodyPr/>
                    <a:lstStyle/>
                    <a:p>
                      <a:r>
                        <a:rPr lang="en-US" dirty="0"/>
                        <a:t>Gel: </a:t>
                      </a:r>
                      <a:r>
                        <a:rPr lang="en-US" dirty="0" err="1"/>
                        <a:t>Cibaca</a:t>
                      </a:r>
                      <a:endParaRPr lang="en-IN" dirty="0"/>
                    </a:p>
                  </a:txBody>
                  <a:tcPr marL="85211" marR="85211"/>
                </a:tc>
                <a:extLst>
                  <a:ext uri="{0D108BD9-81ED-4DB2-BD59-A6C34878D82A}">
                    <a16:rowId xmlns:a16="http://schemas.microsoft.com/office/drawing/2014/main" val="536564763"/>
                  </a:ext>
                </a:extLst>
              </a:tr>
              <a:tr h="370840">
                <a:tc>
                  <a:txBody>
                    <a:bodyPr/>
                    <a:lstStyle/>
                    <a:p>
                      <a:r>
                        <a:rPr lang="en-US" dirty="0"/>
                        <a:t>5</a:t>
                      </a:r>
                      <a:endParaRPr lang="en-IN" dirty="0"/>
                    </a:p>
                  </a:txBody>
                  <a:tcPr marL="85211" marR="85211"/>
                </a:tc>
                <a:tc>
                  <a:txBody>
                    <a:bodyPr/>
                    <a:lstStyle/>
                    <a:p>
                      <a:r>
                        <a:rPr lang="en-US" dirty="0"/>
                        <a:t>Liquid </a:t>
                      </a:r>
                      <a:endParaRPr lang="en-IN" dirty="0"/>
                    </a:p>
                  </a:txBody>
                  <a:tcPr marL="85211" marR="85211"/>
                </a:tc>
                <a:tc>
                  <a:txBody>
                    <a:bodyPr/>
                    <a:lstStyle/>
                    <a:p>
                      <a:r>
                        <a:rPr lang="en-US" dirty="0"/>
                        <a:t>Liquid</a:t>
                      </a:r>
                      <a:endParaRPr lang="en-IN" dirty="0"/>
                    </a:p>
                  </a:txBody>
                  <a:tcPr marL="85211" marR="85211"/>
                </a:tc>
                <a:tc>
                  <a:txBody>
                    <a:bodyPr/>
                    <a:lstStyle/>
                    <a:p>
                      <a:r>
                        <a:rPr lang="en-US" dirty="0"/>
                        <a:t>Emulsion: Milk</a:t>
                      </a:r>
                      <a:endParaRPr lang="en-IN" dirty="0"/>
                    </a:p>
                  </a:txBody>
                  <a:tcPr marL="85211" marR="85211"/>
                </a:tc>
                <a:extLst>
                  <a:ext uri="{0D108BD9-81ED-4DB2-BD59-A6C34878D82A}">
                    <a16:rowId xmlns:a16="http://schemas.microsoft.com/office/drawing/2014/main" val="3400577045"/>
                  </a:ext>
                </a:extLst>
              </a:tr>
              <a:tr h="370840">
                <a:tc>
                  <a:txBody>
                    <a:bodyPr/>
                    <a:lstStyle/>
                    <a:p>
                      <a:r>
                        <a:rPr lang="en-US" dirty="0"/>
                        <a:t>6</a:t>
                      </a:r>
                      <a:endParaRPr lang="en-IN" dirty="0"/>
                    </a:p>
                  </a:txBody>
                  <a:tcPr marL="85211" marR="85211"/>
                </a:tc>
                <a:tc>
                  <a:txBody>
                    <a:bodyPr/>
                    <a:lstStyle/>
                    <a:p>
                      <a:r>
                        <a:rPr lang="en-US" dirty="0"/>
                        <a:t>Liquid</a:t>
                      </a:r>
                      <a:endParaRPr lang="en-IN" dirty="0"/>
                    </a:p>
                  </a:txBody>
                  <a:tcPr marL="85211" marR="85211"/>
                </a:tc>
                <a:tc>
                  <a:txBody>
                    <a:bodyPr/>
                    <a:lstStyle/>
                    <a:p>
                      <a:r>
                        <a:rPr lang="en-US" dirty="0"/>
                        <a:t>Gas</a:t>
                      </a:r>
                      <a:endParaRPr lang="en-IN" dirty="0"/>
                    </a:p>
                  </a:txBody>
                  <a:tcPr marL="85211" marR="85211"/>
                </a:tc>
                <a:tc>
                  <a:txBody>
                    <a:bodyPr/>
                    <a:lstStyle/>
                    <a:p>
                      <a:r>
                        <a:rPr lang="en-US" dirty="0"/>
                        <a:t>Liquid aerosol: Fog, Chloroform in nitrogen</a:t>
                      </a:r>
                      <a:endParaRPr lang="en-IN" dirty="0"/>
                    </a:p>
                  </a:txBody>
                  <a:tcPr marL="85211" marR="85211"/>
                </a:tc>
                <a:extLst>
                  <a:ext uri="{0D108BD9-81ED-4DB2-BD59-A6C34878D82A}">
                    <a16:rowId xmlns:a16="http://schemas.microsoft.com/office/drawing/2014/main" val="1715198113"/>
                  </a:ext>
                </a:extLst>
              </a:tr>
              <a:tr h="370840">
                <a:tc>
                  <a:txBody>
                    <a:bodyPr/>
                    <a:lstStyle/>
                    <a:p>
                      <a:r>
                        <a:rPr lang="en-US" dirty="0"/>
                        <a:t>7</a:t>
                      </a:r>
                      <a:endParaRPr lang="en-IN" dirty="0"/>
                    </a:p>
                  </a:txBody>
                  <a:tcPr marL="85211" marR="85211"/>
                </a:tc>
                <a:tc>
                  <a:txBody>
                    <a:bodyPr/>
                    <a:lstStyle/>
                    <a:p>
                      <a:r>
                        <a:rPr lang="en-US" dirty="0"/>
                        <a:t>Gas</a:t>
                      </a:r>
                      <a:endParaRPr lang="en-IN" dirty="0"/>
                    </a:p>
                  </a:txBody>
                  <a:tcPr marL="85211" marR="85211"/>
                </a:tc>
                <a:tc>
                  <a:txBody>
                    <a:bodyPr/>
                    <a:lstStyle/>
                    <a:p>
                      <a:r>
                        <a:rPr lang="en-US" dirty="0"/>
                        <a:t>Solid</a:t>
                      </a:r>
                      <a:endParaRPr lang="en-IN" dirty="0"/>
                    </a:p>
                  </a:txBody>
                  <a:tcPr marL="85211" marR="85211"/>
                </a:tc>
                <a:tc>
                  <a:txBody>
                    <a:bodyPr/>
                    <a:lstStyle/>
                    <a:p>
                      <a:r>
                        <a:rPr lang="en-US" dirty="0"/>
                        <a:t>Pumice Stone</a:t>
                      </a:r>
                      <a:endParaRPr lang="en-IN" dirty="0"/>
                    </a:p>
                  </a:txBody>
                  <a:tcPr marL="85211" marR="85211"/>
                </a:tc>
                <a:extLst>
                  <a:ext uri="{0D108BD9-81ED-4DB2-BD59-A6C34878D82A}">
                    <a16:rowId xmlns:a16="http://schemas.microsoft.com/office/drawing/2014/main" val="2140410057"/>
                  </a:ext>
                </a:extLst>
              </a:tr>
              <a:tr h="370840">
                <a:tc>
                  <a:txBody>
                    <a:bodyPr/>
                    <a:lstStyle/>
                    <a:p>
                      <a:r>
                        <a:rPr lang="en-US" dirty="0"/>
                        <a:t>8</a:t>
                      </a:r>
                      <a:endParaRPr lang="en-IN" dirty="0"/>
                    </a:p>
                  </a:txBody>
                  <a:tcPr marL="85211" marR="85211"/>
                </a:tc>
                <a:tc>
                  <a:txBody>
                    <a:bodyPr/>
                    <a:lstStyle/>
                    <a:p>
                      <a:r>
                        <a:rPr lang="en-US" dirty="0"/>
                        <a:t>Gas</a:t>
                      </a:r>
                      <a:endParaRPr lang="en-IN" dirty="0"/>
                    </a:p>
                  </a:txBody>
                  <a:tcPr marL="85211" marR="85211"/>
                </a:tc>
                <a:tc>
                  <a:txBody>
                    <a:bodyPr/>
                    <a:lstStyle/>
                    <a:p>
                      <a:r>
                        <a:rPr lang="en-US" dirty="0"/>
                        <a:t>Liquid</a:t>
                      </a:r>
                      <a:endParaRPr lang="en-IN" dirty="0"/>
                    </a:p>
                  </a:txBody>
                  <a:tcPr marL="85211" marR="85211"/>
                </a:tc>
                <a:tc>
                  <a:txBody>
                    <a:bodyPr/>
                    <a:lstStyle/>
                    <a:p>
                      <a:r>
                        <a:rPr lang="en-US" dirty="0"/>
                        <a:t>Oxygen in fresh water</a:t>
                      </a:r>
                      <a:endParaRPr lang="en-IN" dirty="0"/>
                    </a:p>
                  </a:txBody>
                  <a:tcPr marL="85211" marR="85211"/>
                </a:tc>
                <a:extLst>
                  <a:ext uri="{0D108BD9-81ED-4DB2-BD59-A6C34878D82A}">
                    <a16:rowId xmlns:a16="http://schemas.microsoft.com/office/drawing/2014/main" val="3523445881"/>
                  </a:ext>
                </a:extLst>
              </a:tr>
            </a:tbl>
          </a:graphicData>
        </a:graphic>
      </p:graphicFrame>
    </p:spTree>
    <p:extLst>
      <p:ext uri="{BB962C8B-B14F-4D97-AF65-F5344CB8AC3E}">
        <p14:creationId xmlns:p14="http://schemas.microsoft.com/office/powerpoint/2010/main" val="3996614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355ED5-931F-4327-8B47-F8E36BE62CF0}"/>
              </a:ext>
            </a:extLst>
          </p:cNvPr>
          <p:cNvSpPr>
            <a:spLocks noGrp="1"/>
          </p:cNvSpPr>
          <p:nvPr>
            <p:ph type="title"/>
          </p:nvPr>
        </p:nvSpPr>
        <p:spPr/>
        <p:txBody>
          <a:bodyPr/>
          <a:lstStyle/>
          <a:p>
            <a:r>
              <a:rPr lang="en-US" dirty="0"/>
              <a:t>Characteristics of Colloidal Solution</a:t>
            </a:r>
            <a:endParaRPr lang="en-IN" dirty="0"/>
          </a:p>
        </p:txBody>
      </p:sp>
      <p:sp>
        <p:nvSpPr>
          <p:cNvPr id="3" name="Content Placeholder 2">
            <a:extLst>
              <a:ext uri="{FF2B5EF4-FFF2-40B4-BE49-F238E27FC236}">
                <a16:creationId xmlns:a16="http://schemas.microsoft.com/office/drawing/2014/main" id="{C8DFC59D-2600-4C64-B706-A9A03F9A9B56}"/>
              </a:ext>
            </a:extLst>
          </p:cNvPr>
          <p:cNvSpPr>
            <a:spLocks noGrp="1"/>
          </p:cNvSpPr>
          <p:nvPr>
            <p:ph idx="1"/>
          </p:nvPr>
        </p:nvSpPr>
        <p:spPr/>
        <p:txBody>
          <a:bodyPr/>
          <a:lstStyle/>
          <a:p>
            <a:r>
              <a:rPr lang="en-US" dirty="0"/>
              <a:t>Heterogenous nature visible under </a:t>
            </a:r>
            <a:r>
              <a:rPr lang="en-US" dirty="0" err="1"/>
              <a:t>ultramicroscope</a:t>
            </a:r>
            <a:r>
              <a:rPr lang="en-US" dirty="0"/>
              <a:t>.</a:t>
            </a:r>
          </a:p>
          <a:p>
            <a:r>
              <a:rPr lang="en-US" dirty="0"/>
              <a:t>Solution is turbid. Sometimes color of colloidal solutions depends on size of colloidal particles.</a:t>
            </a:r>
          </a:p>
          <a:p>
            <a:r>
              <a:rPr lang="en-US" dirty="0"/>
              <a:t>Although it is generally argument that Brownian motion and Tyndall effect shown by colloidal solution but it is not so. Lyophilic sol do not show Tyndall effect and Brownian motion. </a:t>
            </a:r>
          </a:p>
          <a:p>
            <a:r>
              <a:rPr lang="en-US" dirty="0"/>
              <a:t>Viscosity and surface tension play different role in colloidal solution </a:t>
            </a:r>
          </a:p>
          <a:p>
            <a:endParaRPr lang="en-US" dirty="0"/>
          </a:p>
          <a:p>
            <a:endParaRPr lang="en-IN" dirty="0"/>
          </a:p>
        </p:txBody>
      </p:sp>
    </p:spTree>
    <p:extLst>
      <p:ext uri="{BB962C8B-B14F-4D97-AF65-F5344CB8AC3E}">
        <p14:creationId xmlns:p14="http://schemas.microsoft.com/office/powerpoint/2010/main" val="2959839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arn(inVertical)">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arn(inVertical)">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barn(inVertical)">
                                      <p:cBhvr>
                                        <p:cTn id="2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B006E6-0924-4395-BCC9-AF159DB08C37}"/>
              </a:ext>
            </a:extLst>
          </p:cNvPr>
          <p:cNvSpPr>
            <a:spLocks noGrp="1"/>
          </p:cNvSpPr>
          <p:nvPr>
            <p:ph type="title"/>
          </p:nvPr>
        </p:nvSpPr>
        <p:spPr/>
        <p:txBody>
          <a:bodyPr>
            <a:normAutofit/>
          </a:bodyPr>
          <a:lstStyle/>
          <a:p>
            <a:r>
              <a:rPr lang="en-US" dirty="0"/>
              <a:t>Origin of charge and Stability of Colloidal solution</a:t>
            </a:r>
            <a:endParaRPr lang="en-IN" dirty="0"/>
          </a:p>
        </p:txBody>
      </p:sp>
      <p:sp>
        <p:nvSpPr>
          <p:cNvPr id="3" name="Content Placeholder 2">
            <a:extLst>
              <a:ext uri="{FF2B5EF4-FFF2-40B4-BE49-F238E27FC236}">
                <a16:creationId xmlns:a16="http://schemas.microsoft.com/office/drawing/2014/main" id="{7C5A16B7-7C70-4A5C-A01A-0532918171D1}"/>
              </a:ext>
            </a:extLst>
          </p:cNvPr>
          <p:cNvSpPr>
            <a:spLocks noGrp="1"/>
          </p:cNvSpPr>
          <p:nvPr>
            <p:ph idx="1"/>
          </p:nvPr>
        </p:nvSpPr>
        <p:spPr>
          <a:xfrm>
            <a:off x="1295401" y="2438400"/>
            <a:ext cx="9601196" cy="3437468"/>
          </a:xfrm>
        </p:spPr>
        <p:txBody>
          <a:bodyPr>
            <a:normAutofit/>
          </a:bodyPr>
          <a:lstStyle/>
          <a:p>
            <a:r>
              <a:rPr lang="en-US" dirty="0"/>
              <a:t>Charge on colloidal particles due to selective adsorption. For example if we take equimolar amount of AgNO3 and </a:t>
            </a:r>
            <a:r>
              <a:rPr lang="en-US" dirty="0" err="1"/>
              <a:t>NaI</a:t>
            </a:r>
            <a:r>
              <a:rPr lang="en-US" dirty="0"/>
              <a:t> than </a:t>
            </a:r>
            <a:r>
              <a:rPr lang="en-US" dirty="0" err="1"/>
              <a:t>AgI</a:t>
            </a:r>
            <a:r>
              <a:rPr lang="en-US" dirty="0"/>
              <a:t> will be precipitated.</a:t>
            </a:r>
          </a:p>
          <a:p>
            <a:r>
              <a:rPr lang="en-US" dirty="0"/>
              <a:t> If Silver nitrate is in excess Then due to selective adsorption of Ag+ on colloidal particle it will acquire positive charge.</a:t>
            </a:r>
          </a:p>
          <a:p>
            <a:r>
              <a:rPr lang="en-US" dirty="0"/>
              <a:t>If </a:t>
            </a:r>
            <a:r>
              <a:rPr lang="en-US" dirty="0" err="1"/>
              <a:t>NaI</a:t>
            </a:r>
            <a:r>
              <a:rPr lang="en-US" dirty="0"/>
              <a:t> is in excess then due to selective adsorption of I- ion it will acquire negative charge.</a:t>
            </a:r>
          </a:p>
          <a:p>
            <a:r>
              <a:rPr lang="en-US" dirty="0"/>
              <a:t>Due to charge colloidal solution become stable and do come under gravitational pull which leads to coagulation.</a:t>
            </a:r>
            <a:endParaRPr lang="en-IN" dirty="0"/>
          </a:p>
        </p:txBody>
      </p:sp>
    </p:spTree>
    <p:extLst>
      <p:ext uri="{BB962C8B-B14F-4D97-AF65-F5344CB8AC3E}">
        <p14:creationId xmlns:p14="http://schemas.microsoft.com/office/powerpoint/2010/main" val="20770178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arn(inVertical)">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arn(inVertical)">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barn(inVertical)">
                                      <p:cBhvr>
                                        <p:cTn id="2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9DCAC5-671C-4043-BAA2-764D624AE0DD}"/>
              </a:ext>
            </a:extLst>
          </p:cNvPr>
          <p:cNvSpPr>
            <a:spLocks noGrp="1"/>
          </p:cNvSpPr>
          <p:nvPr>
            <p:ph type="title"/>
          </p:nvPr>
        </p:nvSpPr>
        <p:spPr>
          <a:xfrm>
            <a:off x="1394794" y="1051707"/>
            <a:ext cx="9601196" cy="873172"/>
          </a:xfrm>
        </p:spPr>
        <p:txBody>
          <a:bodyPr/>
          <a:lstStyle/>
          <a:p>
            <a:r>
              <a:rPr lang="en-US" sz="3600" dirty="0"/>
              <a:t>Electrical Double Layer(Zeta Potential)</a:t>
            </a:r>
            <a:endParaRPr lang="en-IN" sz="3600" dirty="0"/>
          </a:p>
        </p:txBody>
      </p:sp>
      <p:sp>
        <p:nvSpPr>
          <p:cNvPr id="3" name="Content Placeholder 2">
            <a:extLst>
              <a:ext uri="{FF2B5EF4-FFF2-40B4-BE49-F238E27FC236}">
                <a16:creationId xmlns:a16="http://schemas.microsoft.com/office/drawing/2014/main" id="{5CD9286A-AB07-4EF7-80ED-A274C0DE2714}"/>
              </a:ext>
            </a:extLst>
          </p:cNvPr>
          <p:cNvSpPr>
            <a:spLocks noGrp="1"/>
          </p:cNvSpPr>
          <p:nvPr>
            <p:ph idx="1"/>
          </p:nvPr>
        </p:nvSpPr>
        <p:spPr>
          <a:xfrm>
            <a:off x="1295401" y="2133601"/>
            <a:ext cx="9508433" cy="4267199"/>
          </a:xfrm>
        </p:spPr>
        <p:txBody>
          <a:bodyPr>
            <a:normAutofit/>
          </a:bodyPr>
          <a:lstStyle/>
          <a:p>
            <a:pPr algn="just"/>
            <a:r>
              <a:rPr lang="en-US" b="1" dirty="0"/>
              <a:t>Stern</a:t>
            </a:r>
            <a:r>
              <a:rPr lang="en-US" dirty="0"/>
              <a:t> introduced the idea of fixed part of selective adsorption giving a particular charge and diffuse part extents somewhat distance in liquid phase. Diffused layer contains ions of both sign but net charge is equal and opposite to that of the fixed part.</a:t>
            </a:r>
          </a:p>
          <a:p>
            <a:pPr algn="just"/>
            <a:r>
              <a:rPr lang="en-US" dirty="0"/>
              <a:t>Stern layer containing counter ion form compact layer in the vicinity of potential determining fixed layer.</a:t>
            </a:r>
          </a:p>
          <a:p>
            <a:pPr algn="just"/>
            <a:r>
              <a:rPr lang="en-US" dirty="0"/>
              <a:t>The diffuse layer between the Stern layer and electrical neutral part of the system is known as </a:t>
            </a:r>
            <a:r>
              <a:rPr lang="en-US" b="1" dirty="0" err="1"/>
              <a:t>Gouy</a:t>
            </a:r>
            <a:r>
              <a:rPr lang="en-US" b="1" dirty="0"/>
              <a:t>-Chapman layer.</a:t>
            </a:r>
          </a:p>
          <a:p>
            <a:pPr algn="just"/>
            <a:r>
              <a:rPr lang="en-US" dirty="0"/>
              <a:t>Electrical double layer is the area in effect of charge is appreciable.</a:t>
            </a:r>
          </a:p>
          <a:p>
            <a:pPr algn="just"/>
            <a:r>
              <a:rPr lang="en-US" dirty="0"/>
              <a:t>The potential between fixed and diffuse parts of electrical double layer is </a:t>
            </a:r>
            <a:r>
              <a:rPr lang="en-US" b="1" dirty="0" err="1"/>
              <a:t>electrokinetic</a:t>
            </a:r>
            <a:r>
              <a:rPr lang="en-US" dirty="0"/>
              <a:t> or </a:t>
            </a:r>
            <a:r>
              <a:rPr lang="en-US" b="1" dirty="0"/>
              <a:t>zeta potential</a:t>
            </a:r>
            <a:r>
              <a:rPr lang="en-US" dirty="0"/>
              <a:t>.</a:t>
            </a:r>
          </a:p>
          <a:p>
            <a:pPr algn="just"/>
            <a:endParaRPr lang="en-IN" dirty="0"/>
          </a:p>
        </p:txBody>
      </p:sp>
    </p:spTree>
    <p:extLst>
      <p:ext uri="{BB962C8B-B14F-4D97-AF65-F5344CB8AC3E}">
        <p14:creationId xmlns:p14="http://schemas.microsoft.com/office/powerpoint/2010/main" val="22010745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arn(inVertical)">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arn(inVertical)">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barn(inVertical)">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barn(inVertical)">
                                      <p:cBhvr>
                                        <p:cTn id="3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BD218A-DA88-41D5-899F-096AA0E41A66}"/>
              </a:ext>
            </a:extLst>
          </p:cNvPr>
          <p:cNvSpPr>
            <a:spLocks noGrp="1"/>
          </p:cNvSpPr>
          <p:nvPr>
            <p:ph type="title"/>
          </p:nvPr>
        </p:nvSpPr>
        <p:spPr/>
        <p:txBody>
          <a:bodyPr/>
          <a:lstStyle/>
          <a:p>
            <a:r>
              <a:rPr lang="en-US" dirty="0"/>
              <a:t>Hardy-Schulze Rule(Coagulation)</a:t>
            </a:r>
            <a:endParaRPr lang="en-IN" dirty="0"/>
          </a:p>
        </p:txBody>
      </p:sp>
      <p:sp>
        <p:nvSpPr>
          <p:cNvPr id="3" name="Content Placeholder 2">
            <a:extLst>
              <a:ext uri="{FF2B5EF4-FFF2-40B4-BE49-F238E27FC236}">
                <a16:creationId xmlns:a16="http://schemas.microsoft.com/office/drawing/2014/main" id="{128542B7-8D07-4296-85E4-E7032FF67FF7}"/>
              </a:ext>
            </a:extLst>
          </p:cNvPr>
          <p:cNvSpPr>
            <a:spLocks noGrp="1"/>
          </p:cNvSpPr>
          <p:nvPr>
            <p:ph idx="1"/>
          </p:nvPr>
        </p:nvSpPr>
        <p:spPr/>
        <p:txBody>
          <a:bodyPr>
            <a:normAutofit/>
          </a:bodyPr>
          <a:lstStyle/>
          <a:p>
            <a:r>
              <a:rPr lang="en-US" dirty="0"/>
              <a:t>When electrolyte is added to colloidal solution than it precipitated and this process is called coagulation. Coagulation can also be done by heating or change in </a:t>
            </a:r>
            <a:r>
              <a:rPr lang="en-US" dirty="0" err="1"/>
              <a:t>pH.</a:t>
            </a:r>
            <a:endParaRPr lang="en-US" dirty="0"/>
          </a:p>
          <a:p>
            <a:r>
              <a:rPr lang="en-US" dirty="0"/>
              <a:t>Hardy rule state that higher the charge of </a:t>
            </a:r>
            <a:r>
              <a:rPr lang="en-US" b="1" u="sng" dirty="0" err="1"/>
              <a:t>gigan</a:t>
            </a:r>
            <a:r>
              <a:rPr lang="en-US" b="1" u="sng" dirty="0"/>
              <a:t> ion or counter ion </a:t>
            </a:r>
            <a:r>
              <a:rPr lang="en-US" dirty="0"/>
              <a:t>effective will be coagulation.</a:t>
            </a:r>
          </a:p>
          <a:p>
            <a:r>
              <a:rPr lang="en-US" dirty="0"/>
              <a:t>Minimum concentration of an electrolyte to cause coagulation or flocculation of a sol is called flocculation value(millimoles per </a:t>
            </a:r>
            <a:r>
              <a:rPr lang="en-US" dirty="0" err="1"/>
              <a:t>litre</a:t>
            </a:r>
            <a:r>
              <a:rPr lang="en-US" dirty="0"/>
              <a:t>)</a:t>
            </a:r>
          </a:p>
          <a:p>
            <a:r>
              <a:rPr lang="en-US" dirty="0"/>
              <a:t>Mutual coagulation</a:t>
            </a:r>
            <a:endParaRPr lang="en-IN" dirty="0"/>
          </a:p>
        </p:txBody>
      </p:sp>
    </p:spTree>
    <p:extLst>
      <p:ext uri="{BB962C8B-B14F-4D97-AF65-F5344CB8AC3E}">
        <p14:creationId xmlns:p14="http://schemas.microsoft.com/office/powerpoint/2010/main" val="1478573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arn(inVertical)">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arn(inVertical)">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barn(inVertical)">
                                      <p:cBhvr>
                                        <p:cTn id="2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724F98-5707-4DE0-9FA1-311884C15562}"/>
              </a:ext>
            </a:extLst>
          </p:cNvPr>
          <p:cNvSpPr>
            <a:spLocks noGrp="1"/>
          </p:cNvSpPr>
          <p:nvPr>
            <p:ph type="title"/>
          </p:nvPr>
        </p:nvSpPr>
        <p:spPr/>
        <p:txBody>
          <a:bodyPr/>
          <a:lstStyle/>
          <a:p>
            <a:r>
              <a:rPr lang="en-US" dirty="0"/>
              <a:t>Purification of colloidal solution</a:t>
            </a:r>
            <a:endParaRPr lang="en-IN" dirty="0"/>
          </a:p>
        </p:txBody>
      </p:sp>
      <p:sp>
        <p:nvSpPr>
          <p:cNvPr id="3" name="Content Placeholder 2">
            <a:extLst>
              <a:ext uri="{FF2B5EF4-FFF2-40B4-BE49-F238E27FC236}">
                <a16:creationId xmlns:a16="http://schemas.microsoft.com/office/drawing/2014/main" id="{D4E83D05-61BE-47C0-BB72-D71B49416E30}"/>
              </a:ext>
            </a:extLst>
          </p:cNvPr>
          <p:cNvSpPr>
            <a:spLocks noGrp="1"/>
          </p:cNvSpPr>
          <p:nvPr>
            <p:ph idx="1"/>
          </p:nvPr>
        </p:nvSpPr>
        <p:spPr/>
        <p:txBody>
          <a:bodyPr/>
          <a:lstStyle/>
          <a:p>
            <a:r>
              <a:rPr lang="en-US" dirty="0"/>
              <a:t>Dialysis: Membrane used for the purpose is called </a:t>
            </a:r>
            <a:r>
              <a:rPr lang="en-US" dirty="0" err="1"/>
              <a:t>dialyser</a:t>
            </a:r>
            <a:r>
              <a:rPr lang="en-US" dirty="0"/>
              <a:t>(parchment membrane or animal membrane.</a:t>
            </a:r>
          </a:p>
          <a:p>
            <a:r>
              <a:rPr lang="en-US" dirty="0"/>
              <a:t>Electrodialysis: Used in </a:t>
            </a:r>
            <a:r>
              <a:rPr lang="en-US" dirty="0" err="1"/>
              <a:t>aquasol</a:t>
            </a:r>
            <a:r>
              <a:rPr lang="en-US" dirty="0"/>
              <a:t>. Minimum wastage of water</a:t>
            </a:r>
          </a:p>
          <a:p>
            <a:r>
              <a:rPr lang="en-US" dirty="0"/>
              <a:t>Ultrafiltration: Filter paper impregnated with </a:t>
            </a:r>
            <a:r>
              <a:rPr lang="en-US" dirty="0" err="1"/>
              <a:t>colloidian</a:t>
            </a:r>
            <a:r>
              <a:rPr lang="en-US" dirty="0"/>
              <a:t> and hardened by formaldehyde , the pore size are reduced. Colloidal particle are retained and other impurities passed through dispersion medium.</a:t>
            </a:r>
          </a:p>
          <a:p>
            <a:r>
              <a:rPr lang="en-US" dirty="0"/>
              <a:t>100% purification leads to coagulation.</a:t>
            </a:r>
            <a:endParaRPr lang="en-IN" dirty="0"/>
          </a:p>
        </p:txBody>
      </p:sp>
    </p:spTree>
    <p:extLst>
      <p:ext uri="{BB962C8B-B14F-4D97-AF65-F5344CB8AC3E}">
        <p14:creationId xmlns:p14="http://schemas.microsoft.com/office/powerpoint/2010/main" val="31527420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arn(inVertical)">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arn(inVertical)">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barn(inVertical)">
                                      <p:cBhvr>
                                        <p:cTn id="2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216</TotalTime>
  <Words>779</Words>
  <Application>Microsoft Office PowerPoint</Application>
  <PresentationFormat>Widescreen</PresentationFormat>
  <Paragraphs>96</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Century Gothic</vt:lpstr>
      <vt:lpstr>Wingdings 3</vt:lpstr>
      <vt:lpstr>Ion</vt:lpstr>
      <vt:lpstr>Colloidal Solution and its applications</vt:lpstr>
      <vt:lpstr>What are Colloids and Colloidal Solution</vt:lpstr>
      <vt:lpstr>Colloidal Solution=Dispersed Phase + Dispersion Medium</vt:lpstr>
      <vt:lpstr>Solution are 9 types but Colloidal Solution are of 8 types depending upon states of disperse phase and dispersion medium</vt:lpstr>
      <vt:lpstr>Characteristics of Colloidal Solution</vt:lpstr>
      <vt:lpstr>Origin of charge and Stability of Colloidal solution</vt:lpstr>
      <vt:lpstr>Electrical Double Layer(Zeta Potential)</vt:lpstr>
      <vt:lpstr>Hardy-Schulze Rule(Coagulation)</vt:lpstr>
      <vt:lpstr>Purification of colloidal solution</vt:lpstr>
      <vt:lpstr>Protection and Gold Number</vt:lpstr>
      <vt:lpstr>Conclusion</vt:lpstr>
      <vt:lpstr>Thanks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Colloidal Solution and its applications</dc:title>
  <dc:creator>Arun Kumar</dc:creator>
  <cp:lastModifiedBy>Arun Kumar</cp:lastModifiedBy>
  <cp:revision>22</cp:revision>
  <dcterms:created xsi:type="dcterms:W3CDTF">2018-09-04T07:16:55Z</dcterms:created>
  <dcterms:modified xsi:type="dcterms:W3CDTF">2018-09-06T07:41:57Z</dcterms:modified>
</cp:coreProperties>
</file>