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1"/>
  </p:notesMasterIdLst>
  <p:sldIdLst>
    <p:sldId id="256" r:id="rId2"/>
    <p:sldId id="309" r:id="rId3"/>
    <p:sldId id="257" r:id="rId4"/>
    <p:sldId id="273" r:id="rId5"/>
    <p:sldId id="274" r:id="rId6"/>
    <p:sldId id="276" r:id="rId7"/>
    <p:sldId id="258" r:id="rId8"/>
    <p:sldId id="278" r:id="rId9"/>
    <p:sldId id="277" r:id="rId10"/>
    <p:sldId id="279" r:id="rId11"/>
    <p:sldId id="280" r:id="rId12"/>
    <p:sldId id="259" r:id="rId13"/>
    <p:sldId id="310" r:id="rId14"/>
    <p:sldId id="311" r:id="rId15"/>
    <p:sldId id="312" r:id="rId16"/>
    <p:sldId id="313" r:id="rId17"/>
    <p:sldId id="314" r:id="rId18"/>
    <p:sldId id="315" r:id="rId19"/>
    <p:sldId id="306" r:id="rId20"/>
    <p:sldId id="261" r:id="rId21"/>
    <p:sldId id="284" r:id="rId22"/>
    <p:sldId id="285" r:id="rId23"/>
    <p:sldId id="286" r:id="rId24"/>
    <p:sldId id="260" r:id="rId25"/>
    <p:sldId id="287" r:id="rId26"/>
    <p:sldId id="288" r:id="rId27"/>
    <p:sldId id="289" r:id="rId28"/>
    <p:sldId id="290" r:id="rId29"/>
    <p:sldId id="291" r:id="rId30"/>
    <p:sldId id="264" r:id="rId31"/>
    <p:sldId id="296" r:id="rId32"/>
    <p:sldId id="297" r:id="rId33"/>
    <p:sldId id="293" r:id="rId34"/>
    <p:sldId id="294" r:id="rId35"/>
    <p:sldId id="295" r:id="rId36"/>
    <p:sldId id="263" r:id="rId37"/>
    <p:sldId id="305" r:id="rId38"/>
    <p:sldId id="298" r:id="rId39"/>
    <p:sldId id="262" r:id="rId40"/>
    <p:sldId id="267" r:id="rId41"/>
    <p:sldId id="307" r:id="rId42"/>
    <p:sldId id="301" r:id="rId43"/>
    <p:sldId id="266" r:id="rId44"/>
    <p:sldId id="302" r:id="rId45"/>
    <p:sldId id="268" r:id="rId46"/>
    <p:sldId id="303" r:id="rId47"/>
    <p:sldId id="304" r:id="rId48"/>
    <p:sldId id="269" r:id="rId49"/>
    <p:sldId id="308" r:id="rId5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613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160FB2-69A9-4C97-BD35-AB10A43CFD50}" type="datetimeFigureOut">
              <a:rPr lang="en-US" smtClean="0"/>
              <a:pPr/>
              <a:t>9/6/2018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34CEA-3D05-4B13-8854-0A7CE97AF48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F34CEA-3D05-4B13-8854-0A7CE97AF486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9/6/2018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9/6/2018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0"/>
            <a:ext cx="7772400" cy="1829761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Century Schoolbook" pitchFamily="18" charset="0"/>
              </a:rPr>
              <a:t>GENERAL CHARACTERS OF PTERIDOPHYTA</a:t>
            </a:r>
            <a:endParaRPr lang="en-US" dirty="0">
              <a:solidFill>
                <a:srgbClr val="C00000"/>
              </a:solidFill>
              <a:latin typeface="Century Schoolbook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 algn="ctr"/>
            <a:r>
              <a:rPr lang="en-US" dirty="0" smtClean="0"/>
              <a:t>BY </a:t>
            </a:r>
          </a:p>
          <a:p>
            <a:pPr algn="ctr"/>
            <a:r>
              <a:rPr lang="en-US" sz="4400" b="1" i="1" dirty="0" smtClean="0">
                <a:solidFill>
                  <a:srgbClr val="2B613C"/>
                </a:solidFill>
              </a:rPr>
              <a:t>Dr. </a:t>
            </a:r>
            <a:r>
              <a:rPr lang="en-US" sz="4400" b="1" i="1" dirty="0" err="1" smtClean="0">
                <a:solidFill>
                  <a:srgbClr val="2B613C"/>
                </a:solidFill>
              </a:rPr>
              <a:t>Shraddha</a:t>
            </a:r>
            <a:r>
              <a:rPr lang="en-US" sz="4400" b="1" i="1" dirty="0" smtClean="0">
                <a:solidFill>
                  <a:srgbClr val="2B613C"/>
                </a:solidFill>
              </a:rPr>
              <a:t> </a:t>
            </a:r>
            <a:r>
              <a:rPr lang="en-US" sz="4400" b="1" i="1" dirty="0" err="1" smtClean="0">
                <a:solidFill>
                  <a:srgbClr val="2B613C"/>
                </a:solidFill>
              </a:rPr>
              <a:t>Tiwari</a:t>
            </a:r>
            <a:endParaRPr lang="en-US" sz="4400" b="1" i="1" dirty="0" smtClean="0">
              <a:solidFill>
                <a:srgbClr val="2B613C"/>
              </a:solidFill>
            </a:endParaRPr>
          </a:p>
          <a:p>
            <a:pPr algn="ctr"/>
            <a:r>
              <a:rPr lang="en-US" sz="4400" b="1" i="1" dirty="0" smtClean="0">
                <a:solidFill>
                  <a:srgbClr val="2B613C"/>
                </a:solidFill>
              </a:rPr>
              <a:t>Department </a:t>
            </a:r>
            <a:r>
              <a:rPr lang="en-US" sz="4400" b="1" i="1" smtClean="0">
                <a:solidFill>
                  <a:srgbClr val="2B613C"/>
                </a:solidFill>
              </a:rPr>
              <a:t>of Botany</a:t>
            </a:r>
            <a:endParaRPr lang="en-US" sz="4400" b="1" i="1" dirty="0">
              <a:solidFill>
                <a:srgbClr val="2B613C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LEGAL-1\Desktop\clip_image0045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6882"/>
            <a:ext cx="8337452" cy="6631118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LEGAL-1\Desktop\psillftop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219200"/>
            <a:ext cx="9069050" cy="50292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algn="ctr"/>
            <a:r>
              <a:rPr lang="en-US" i="1" dirty="0" err="1" smtClean="0">
                <a:solidFill>
                  <a:srgbClr val="C00000"/>
                </a:solidFill>
              </a:rPr>
              <a:t>Psilotum</a:t>
            </a:r>
            <a:endParaRPr lang="en-US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778691"/>
          </a:xfrm>
        </p:spPr>
        <p:txBody>
          <a:bodyPr>
            <a:noAutofit/>
          </a:bodyPr>
          <a:lstStyle/>
          <a:p>
            <a:pPr algn="just"/>
            <a:r>
              <a:rPr lang="en-US" sz="3300" dirty="0" smtClean="0">
                <a:solidFill>
                  <a:srgbClr val="C00000"/>
                </a:solidFill>
              </a:rPr>
              <a:t>4. The branching of the stem may be of </a:t>
            </a:r>
            <a:r>
              <a:rPr lang="en-US" sz="3300" dirty="0" err="1" smtClean="0">
                <a:solidFill>
                  <a:srgbClr val="C00000"/>
                </a:solidFill>
              </a:rPr>
              <a:t>monopodial</a:t>
            </a:r>
            <a:r>
              <a:rPr lang="en-US" sz="3300" dirty="0" smtClean="0">
                <a:solidFill>
                  <a:srgbClr val="C00000"/>
                </a:solidFill>
              </a:rPr>
              <a:t> or dichotomous type.</a:t>
            </a:r>
          </a:p>
          <a:p>
            <a:pPr algn="just"/>
            <a:r>
              <a:rPr lang="en-US" sz="3300" dirty="0" smtClean="0">
                <a:solidFill>
                  <a:srgbClr val="C00000"/>
                </a:solidFill>
              </a:rPr>
              <a:t>5. There are two main categories of form and structure, one category comprises of </a:t>
            </a:r>
            <a:r>
              <a:rPr lang="en-US" sz="3300" dirty="0" err="1" smtClean="0">
                <a:solidFill>
                  <a:srgbClr val="C00000"/>
                </a:solidFill>
              </a:rPr>
              <a:t>megaphyllous</a:t>
            </a:r>
            <a:r>
              <a:rPr lang="en-US" sz="3300" dirty="0" smtClean="0">
                <a:solidFill>
                  <a:srgbClr val="C00000"/>
                </a:solidFill>
              </a:rPr>
              <a:t> types, in which the leaves are large in relation to the stem (e.g., ferns); the second comprises of </a:t>
            </a:r>
            <a:r>
              <a:rPr lang="en-US" sz="3300" dirty="0" err="1" smtClean="0">
                <a:solidFill>
                  <a:srgbClr val="C00000"/>
                </a:solidFill>
              </a:rPr>
              <a:t>microphyllous</a:t>
            </a:r>
            <a:r>
              <a:rPr lang="en-US" sz="3300" dirty="0" smtClean="0">
                <a:solidFill>
                  <a:srgbClr val="C00000"/>
                </a:solidFill>
              </a:rPr>
              <a:t> types in which the leaves are quite small in relation to the stem (e.g., </a:t>
            </a:r>
            <a:r>
              <a:rPr lang="en-US" sz="3300" dirty="0" err="1" smtClean="0">
                <a:solidFill>
                  <a:srgbClr val="C00000"/>
                </a:solidFill>
              </a:rPr>
              <a:t>Lycopods</a:t>
            </a:r>
            <a:r>
              <a:rPr lang="en-US" sz="3300" dirty="0" smtClean="0">
                <a:solidFill>
                  <a:srgbClr val="C00000"/>
                </a:solidFill>
              </a:rPr>
              <a:t> and Horse-tails).</a:t>
            </a:r>
          </a:p>
          <a:p>
            <a:endParaRPr lang="en-US" sz="33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LEGAL-1\Desktop\lycopod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447800"/>
            <a:ext cx="8066115" cy="54102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    </a:t>
            </a:r>
            <a:r>
              <a:rPr lang="en-US" dirty="0" err="1" smtClean="0"/>
              <a:t>Microphyllous</a:t>
            </a:r>
            <a:r>
              <a:rPr lang="en-US" dirty="0" smtClean="0"/>
              <a:t>- </a:t>
            </a:r>
            <a:r>
              <a:rPr lang="en-US" i="1" dirty="0" err="1" smtClean="0"/>
              <a:t>Lycopodium</a:t>
            </a:r>
            <a:endParaRPr lang="en-US" i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LEGAL-1\Desktop\Huperzia_squarrosa_11012009_05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630124" y="1481138"/>
            <a:ext cx="5883751" cy="4525962"/>
          </a:xfrm>
          <a:prstGeom prst="rect">
            <a:avLst/>
          </a:prstGeom>
          <a:noFill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    </a:t>
            </a:r>
            <a:r>
              <a:rPr lang="en-US" dirty="0" err="1" smtClean="0"/>
              <a:t>Microphyllous</a:t>
            </a:r>
            <a:r>
              <a:rPr lang="en-US" dirty="0" smtClean="0"/>
              <a:t>- </a:t>
            </a:r>
            <a:r>
              <a:rPr lang="en-US" i="1" dirty="0" err="1" smtClean="0"/>
              <a:t>Lycopodium</a:t>
            </a:r>
            <a:endParaRPr lang="en-US" i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LEGAL-1\Desktop\images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71800" y="1619597"/>
            <a:ext cx="2843212" cy="5238403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Equisetum</a:t>
            </a:r>
            <a:endParaRPr lang="en-US" i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Megaphyllous</a:t>
            </a:r>
            <a:r>
              <a:rPr lang="en-US" dirty="0" smtClean="0"/>
              <a:t>- Ferns </a:t>
            </a:r>
            <a:endParaRPr lang="en-US" dirty="0"/>
          </a:p>
        </p:txBody>
      </p:sp>
      <p:pic>
        <p:nvPicPr>
          <p:cNvPr id="4" name="Picture 2" descr="C:\Users\LEGAL-1\Desktop\Sa-fer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178567" y="1481138"/>
            <a:ext cx="6786865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Trophophyll</a:t>
            </a:r>
            <a:r>
              <a:rPr lang="en-US" dirty="0" smtClean="0"/>
              <a:t>- does not produce </a:t>
            </a:r>
            <a:r>
              <a:rPr lang="en-US" dirty="0" err="1" smtClean="0"/>
              <a:t>sporophyll</a:t>
            </a:r>
            <a:r>
              <a:rPr lang="en-US" dirty="0" smtClean="0"/>
              <a:t>, only sugars by photosynthesis</a:t>
            </a:r>
          </a:p>
          <a:p>
            <a:r>
              <a:rPr lang="en-US" dirty="0" err="1" smtClean="0"/>
              <a:t>Sporophyll</a:t>
            </a:r>
            <a:r>
              <a:rPr lang="en-US" dirty="0" smtClean="0"/>
              <a:t>- produces spores</a:t>
            </a:r>
          </a:p>
          <a:p>
            <a:r>
              <a:rPr lang="en-US" dirty="0" err="1" smtClean="0"/>
              <a:t>Brophophyll</a:t>
            </a:r>
            <a:r>
              <a:rPr lang="en-US" dirty="0" smtClean="0"/>
              <a:t>- produces abnormally large amount of spores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Leaves -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>
                <a:latin typeface="Century Schoolbook" pitchFamily="18" charset="0"/>
              </a:rPr>
              <a:t>Trophopod</a:t>
            </a:r>
            <a:r>
              <a:rPr lang="en-US" b="1" dirty="0" smtClean="0">
                <a:latin typeface="Century Schoolbook" pitchFamily="18" charset="0"/>
              </a:rPr>
              <a:t>- </a:t>
            </a:r>
          </a:p>
          <a:p>
            <a:pPr>
              <a:buNone/>
            </a:pPr>
            <a:r>
              <a:rPr lang="en-US" dirty="0" smtClean="0"/>
              <a:t>a food storage organ formed by the enlarged and modified leaf bases- </a:t>
            </a:r>
            <a:r>
              <a:rPr lang="en-US" i="1" dirty="0" err="1" smtClean="0"/>
              <a:t>Asplenium</a:t>
            </a:r>
            <a:r>
              <a:rPr lang="en-US" i="1" dirty="0" smtClean="0"/>
              <a:t> </a:t>
            </a:r>
            <a:r>
              <a:rPr lang="en-US" i="1" dirty="0" err="1" smtClean="0"/>
              <a:t>platyneuron</a:t>
            </a:r>
            <a:r>
              <a:rPr lang="en-US" i="1" dirty="0" smtClean="0"/>
              <a:t>, </a:t>
            </a:r>
            <a:r>
              <a:rPr lang="en-US" i="1" dirty="0" err="1" smtClean="0"/>
              <a:t>Dryopteris</a:t>
            </a:r>
            <a:r>
              <a:rPr lang="en-US" i="1" dirty="0" smtClean="0"/>
              <a:t> </a:t>
            </a:r>
            <a:r>
              <a:rPr lang="en-US" i="1" dirty="0" err="1" smtClean="0"/>
              <a:t>fragarans</a:t>
            </a:r>
            <a:endParaRPr lang="en-US" i="1" dirty="0" smtClean="0"/>
          </a:p>
          <a:p>
            <a:pPr>
              <a:buNone/>
            </a:pPr>
            <a:r>
              <a:rPr lang="en-US" i="1" dirty="0" err="1" smtClean="0"/>
              <a:t>Carotenoids</a:t>
            </a:r>
            <a:r>
              <a:rPr lang="en-US" i="1" dirty="0" smtClean="0"/>
              <a:t>- </a:t>
            </a:r>
            <a:r>
              <a:rPr lang="en-US" i="1" dirty="0" err="1" smtClean="0"/>
              <a:t>Czeezuga</a:t>
            </a:r>
            <a:r>
              <a:rPr lang="en-US" i="1" dirty="0" smtClean="0"/>
              <a:t> 1985- reported 27 </a:t>
            </a:r>
            <a:r>
              <a:rPr lang="en-US" i="1" dirty="0" err="1" smtClean="0"/>
              <a:t>carotenoids</a:t>
            </a:r>
            <a:r>
              <a:rPr lang="en-US" i="1" dirty="0" smtClean="0"/>
              <a:t> in 66 representatives of </a:t>
            </a:r>
            <a:r>
              <a:rPr lang="en-US" i="1" dirty="0" err="1" smtClean="0"/>
              <a:t>pteridophyta</a:t>
            </a:r>
            <a:r>
              <a:rPr lang="en-US" i="1" dirty="0" smtClean="0"/>
              <a:t>- </a:t>
            </a:r>
            <a:r>
              <a:rPr lang="el-GR" i="1" dirty="0" smtClean="0"/>
              <a:t>β</a:t>
            </a:r>
            <a:r>
              <a:rPr lang="en-US" i="1" dirty="0" smtClean="0"/>
              <a:t> carotene, </a:t>
            </a:r>
            <a:r>
              <a:rPr lang="el-GR" i="1" dirty="0" smtClean="0"/>
              <a:t>β</a:t>
            </a:r>
            <a:r>
              <a:rPr lang="en-US" i="1" dirty="0" smtClean="0"/>
              <a:t>  </a:t>
            </a:r>
            <a:r>
              <a:rPr lang="en-US" i="1" dirty="0" err="1" smtClean="0"/>
              <a:t>cryptoxanthin</a:t>
            </a:r>
            <a:r>
              <a:rPr lang="en-US" i="1" dirty="0" smtClean="0"/>
              <a:t>, </a:t>
            </a:r>
            <a:r>
              <a:rPr lang="en-US" i="1" dirty="0" err="1" smtClean="0"/>
              <a:t>zeaxanthin</a:t>
            </a:r>
            <a:r>
              <a:rPr lang="en-US" i="1" dirty="0" smtClean="0"/>
              <a:t> etc</a:t>
            </a:r>
            <a:endParaRPr lang="en-US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smtClean="0"/>
              <a:t>6. All the vegetative parts of the </a:t>
            </a:r>
            <a:r>
              <a:rPr lang="en-US" sz="4000" dirty="0" err="1" smtClean="0"/>
              <a:t>sporophyte</a:t>
            </a:r>
            <a:r>
              <a:rPr lang="en-US" sz="4000" dirty="0" smtClean="0"/>
              <a:t> possess vascular supply.</a:t>
            </a:r>
          </a:p>
          <a:p>
            <a:r>
              <a:rPr lang="en-US" sz="4000" dirty="0" smtClean="0"/>
              <a:t>A well developed vascular system</a:t>
            </a:r>
          </a:p>
          <a:p>
            <a:r>
              <a:rPr lang="en-US" sz="4000" dirty="0" smtClean="0"/>
              <a:t>Cambium is generally absent</a:t>
            </a:r>
          </a:p>
          <a:p>
            <a:r>
              <a:rPr lang="en-US" sz="4000" dirty="0" smtClean="0"/>
              <a:t>stele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/>
              <a:t>Pteridophyta</a:t>
            </a:r>
            <a:r>
              <a:rPr lang="en-US" dirty="0" smtClean="0"/>
              <a:t> originated from-</a:t>
            </a:r>
          </a:p>
          <a:p>
            <a:pPr algn="just">
              <a:buNone/>
            </a:pPr>
            <a:r>
              <a:rPr lang="en-US" dirty="0" err="1" smtClean="0"/>
              <a:t>Pteron</a:t>
            </a:r>
            <a:r>
              <a:rPr lang="en-US" dirty="0" smtClean="0"/>
              <a:t>- feather like</a:t>
            </a:r>
          </a:p>
          <a:p>
            <a:pPr algn="just">
              <a:buNone/>
            </a:pPr>
            <a:r>
              <a:rPr lang="en-US" dirty="0" err="1" smtClean="0"/>
              <a:t>Phyton</a:t>
            </a:r>
            <a:r>
              <a:rPr lang="en-US" dirty="0" smtClean="0"/>
              <a:t>- plants</a:t>
            </a:r>
          </a:p>
          <a:p>
            <a:pPr algn="just"/>
            <a:r>
              <a:rPr lang="en-US" dirty="0" smtClean="0"/>
              <a:t>They are also </a:t>
            </a:r>
            <a:r>
              <a:rPr lang="en-US" smtClean="0"/>
              <a:t>known as </a:t>
            </a:r>
            <a:r>
              <a:rPr lang="en-US" dirty="0" smtClean="0"/>
              <a:t>vascular Cryptogams</a:t>
            </a:r>
          </a:p>
          <a:p>
            <a:pPr algn="just"/>
            <a:r>
              <a:rPr lang="en-US" dirty="0" smtClean="0"/>
              <a:t>According to </a:t>
            </a:r>
            <a:r>
              <a:rPr lang="en-US" dirty="0" err="1" smtClean="0"/>
              <a:t>Parihar</a:t>
            </a:r>
            <a:r>
              <a:rPr lang="en-US" dirty="0" smtClean="0"/>
              <a:t>- </a:t>
            </a:r>
            <a:r>
              <a:rPr lang="en-US" dirty="0" err="1" smtClean="0"/>
              <a:t>pteridophytes</a:t>
            </a:r>
            <a:r>
              <a:rPr lang="en-US" dirty="0" smtClean="0"/>
              <a:t> are the most primitive living and fossil vascular plants</a:t>
            </a:r>
          </a:p>
          <a:p>
            <a:pPr algn="just"/>
            <a:r>
              <a:rPr lang="en-US" dirty="0" smtClean="0"/>
              <a:t>According to Masahiro Kato (2005) , a Japanese </a:t>
            </a:r>
            <a:r>
              <a:rPr lang="en-US" dirty="0" err="1" smtClean="0"/>
              <a:t>Pteridologist</a:t>
            </a:r>
            <a:r>
              <a:rPr lang="en-US" dirty="0" smtClean="0"/>
              <a:t>- free </a:t>
            </a:r>
            <a:r>
              <a:rPr lang="en-US" dirty="0" err="1" smtClean="0"/>
              <a:t>sporing</a:t>
            </a:r>
            <a:r>
              <a:rPr lang="en-US" dirty="0" smtClean="0"/>
              <a:t> vascular land plants that evolutionarily link bryophytes and seed plants.</a:t>
            </a:r>
          </a:p>
          <a:p>
            <a:pPr algn="just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Autofit/>
          </a:bodyPr>
          <a:lstStyle/>
          <a:p>
            <a:pPr algn="just"/>
            <a:r>
              <a:rPr lang="en-US" sz="3200" dirty="0" smtClean="0">
                <a:solidFill>
                  <a:srgbClr val="00B050"/>
                </a:solidFill>
              </a:rPr>
              <a:t>7. The </a:t>
            </a:r>
            <a:r>
              <a:rPr lang="en-US" sz="3200" dirty="0" err="1" smtClean="0">
                <a:solidFill>
                  <a:srgbClr val="00B050"/>
                </a:solidFill>
              </a:rPr>
              <a:t>sporophytes</a:t>
            </a:r>
            <a:r>
              <a:rPr lang="en-US" sz="3200" dirty="0" smtClean="0">
                <a:solidFill>
                  <a:srgbClr val="00B050"/>
                </a:solidFill>
              </a:rPr>
              <a:t> reproduce by spores which are produced within sporangia.</a:t>
            </a:r>
          </a:p>
          <a:p>
            <a:pPr algn="just"/>
            <a:r>
              <a:rPr lang="en-US" sz="3200" dirty="0" smtClean="0">
                <a:solidFill>
                  <a:srgbClr val="00B050"/>
                </a:solidFill>
              </a:rPr>
              <a:t>8. In some </a:t>
            </a:r>
            <a:r>
              <a:rPr lang="en-US" sz="3200" dirty="0" err="1" smtClean="0">
                <a:solidFill>
                  <a:srgbClr val="00B050"/>
                </a:solidFill>
              </a:rPr>
              <a:t>pteridophytes</a:t>
            </a:r>
            <a:r>
              <a:rPr lang="en-US" sz="3200" dirty="0" smtClean="0">
                <a:solidFill>
                  <a:srgbClr val="00B050"/>
                </a:solidFill>
              </a:rPr>
              <a:t> the sporangia develop on stems (i.e., </a:t>
            </a:r>
            <a:r>
              <a:rPr lang="en-US" sz="3200" dirty="0" err="1" smtClean="0">
                <a:solidFill>
                  <a:srgbClr val="00B050"/>
                </a:solidFill>
              </a:rPr>
              <a:t>cauline</a:t>
            </a:r>
            <a:r>
              <a:rPr lang="en-US" sz="3200" dirty="0" smtClean="0">
                <a:solidFill>
                  <a:srgbClr val="00B050"/>
                </a:solidFill>
              </a:rPr>
              <a:t> in origin) while in other they are borne either on the leaves (foliar) or in the axils of the leaves. The leaves that bear sporangia are known as </a:t>
            </a:r>
            <a:r>
              <a:rPr lang="en-US" sz="3200" dirty="0" err="1" smtClean="0">
                <a:solidFill>
                  <a:srgbClr val="00B050"/>
                </a:solidFill>
              </a:rPr>
              <a:t>sporophylls</a:t>
            </a:r>
            <a:r>
              <a:rPr lang="en-US" sz="3200" dirty="0" smtClean="0">
                <a:solidFill>
                  <a:srgbClr val="00B050"/>
                </a:solidFill>
              </a:rPr>
              <a:t>.</a:t>
            </a:r>
          </a:p>
          <a:p>
            <a:pPr algn="just"/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     </a:t>
            </a:r>
            <a:r>
              <a:rPr lang="en-US" sz="5300" dirty="0" smtClean="0">
                <a:solidFill>
                  <a:srgbClr val="FF0000"/>
                </a:solidFill>
              </a:rPr>
              <a:t>Reproduction</a:t>
            </a:r>
            <a:br>
              <a:rPr lang="en-US" sz="5300" dirty="0" smtClean="0">
                <a:solidFill>
                  <a:srgbClr val="FF0000"/>
                </a:solidFill>
              </a:rPr>
            </a:br>
            <a:endParaRPr lang="en-US" sz="53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LEGAL-1\Desktop\selagi1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282" t="2020" r="1282" b="9091"/>
          <a:stretch>
            <a:fillRect/>
          </a:stretch>
        </p:blipFill>
        <p:spPr bwMode="auto">
          <a:xfrm>
            <a:off x="1371600" y="1905000"/>
            <a:ext cx="5791200" cy="33528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LEGAL-1\Desktop\selaginella-esporas-masculinas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b="4972"/>
          <a:stretch>
            <a:fillRect/>
          </a:stretch>
        </p:blipFill>
        <p:spPr bwMode="auto">
          <a:xfrm>
            <a:off x="2133600" y="1403840"/>
            <a:ext cx="3829050" cy="5177141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Spores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LEGAL-1\Desktop\Fern_Sor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428750"/>
            <a:ext cx="7239000" cy="542925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200" dirty="0" smtClean="0">
                <a:solidFill>
                  <a:srgbClr val="00B050"/>
                </a:solidFill>
              </a:rPr>
              <a:t>9. The </a:t>
            </a:r>
            <a:r>
              <a:rPr lang="en-US" sz="3200" dirty="0" err="1" smtClean="0">
                <a:solidFill>
                  <a:srgbClr val="00B050"/>
                </a:solidFill>
              </a:rPr>
              <a:t>sporophylls</a:t>
            </a:r>
            <a:r>
              <a:rPr lang="en-US" sz="3200" dirty="0" smtClean="0">
                <a:solidFill>
                  <a:srgbClr val="00B050"/>
                </a:solidFill>
              </a:rPr>
              <a:t> may be widely scattered on a plant (e.g., ferns) or may be clustered in definite areas and structures called cones or </a:t>
            </a:r>
            <a:r>
              <a:rPr lang="en-US" sz="3200" dirty="0" err="1" smtClean="0">
                <a:solidFill>
                  <a:srgbClr val="00B050"/>
                </a:solidFill>
              </a:rPr>
              <a:t>strobili</a:t>
            </a:r>
            <a:r>
              <a:rPr lang="en-US" sz="3200" dirty="0" smtClean="0">
                <a:solidFill>
                  <a:srgbClr val="00B050"/>
                </a:solidFill>
              </a:rPr>
              <a:t> (</a:t>
            </a:r>
            <a:r>
              <a:rPr lang="en-US" sz="3200" i="1" dirty="0" err="1" smtClean="0">
                <a:solidFill>
                  <a:srgbClr val="00B050"/>
                </a:solidFill>
              </a:rPr>
              <a:t>Selaginella</a:t>
            </a:r>
            <a:r>
              <a:rPr lang="en-US" sz="3200" i="1" dirty="0" smtClean="0">
                <a:solidFill>
                  <a:srgbClr val="00B050"/>
                </a:solidFill>
              </a:rPr>
              <a:t>, Equisetum</a:t>
            </a:r>
            <a:r>
              <a:rPr lang="en-US" sz="3200" dirty="0" smtClean="0">
                <a:solidFill>
                  <a:srgbClr val="00B050"/>
                </a:solidFill>
              </a:rPr>
              <a:t>).</a:t>
            </a:r>
          </a:p>
          <a:p>
            <a:pPr algn="just"/>
            <a:endParaRPr lang="en-US" sz="32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LEGAL-1\Desktop\lycopo1b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b="14153"/>
          <a:stretch>
            <a:fillRect/>
          </a:stretch>
        </p:blipFill>
        <p:spPr bwMode="auto">
          <a:xfrm>
            <a:off x="990600" y="1752600"/>
            <a:ext cx="7714188" cy="39624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                 Strobilus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LEGAL-1\Desktop\equisetum-fluviatile-749872-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76400" y="1473200"/>
            <a:ext cx="4038600" cy="53848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200" dirty="0" smtClean="0">
                <a:solidFill>
                  <a:srgbClr val="00B050"/>
                </a:solidFill>
              </a:rPr>
              <a:t>10. In certain </a:t>
            </a:r>
            <a:r>
              <a:rPr lang="en-US" sz="3200" dirty="0" err="1" smtClean="0">
                <a:solidFill>
                  <a:srgbClr val="00B050"/>
                </a:solidFill>
              </a:rPr>
              <a:t>pteridophytes</a:t>
            </a:r>
            <a:r>
              <a:rPr lang="en-US" sz="3200" dirty="0" smtClean="0">
                <a:solidFill>
                  <a:srgbClr val="00B050"/>
                </a:solidFill>
              </a:rPr>
              <a:t> the sporangia are produced within specialized structure, the </a:t>
            </a:r>
            <a:r>
              <a:rPr lang="en-US" sz="3200" dirty="0" err="1" smtClean="0">
                <a:solidFill>
                  <a:srgbClr val="00B050"/>
                </a:solidFill>
              </a:rPr>
              <a:t>sporocarps</a:t>
            </a:r>
            <a:r>
              <a:rPr lang="en-US" sz="3200" dirty="0" smtClean="0">
                <a:solidFill>
                  <a:srgbClr val="00B050"/>
                </a:solidFill>
              </a:rPr>
              <a:t> (e.g., </a:t>
            </a:r>
            <a:r>
              <a:rPr lang="en-US" sz="3200" i="1" dirty="0" err="1" smtClean="0">
                <a:solidFill>
                  <a:srgbClr val="00B050"/>
                </a:solidFill>
              </a:rPr>
              <a:t>Marsilea</a:t>
            </a:r>
            <a:r>
              <a:rPr lang="en-US" sz="3200" i="1" dirty="0" smtClean="0">
                <a:solidFill>
                  <a:srgbClr val="00B050"/>
                </a:solidFill>
              </a:rPr>
              <a:t>, </a:t>
            </a:r>
            <a:r>
              <a:rPr lang="en-US" sz="3200" i="1" dirty="0" err="1" smtClean="0">
                <a:solidFill>
                  <a:srgbClr val="00B050"/>
                </a:solidFill>
              </a:rPr>
              <a:t>Salvinia</a:t>
            </a:r>
            <a:r>
              <a:rPr lang="en-US" sz="3200" i="1" dirty="0" smtClean="0">
                <a:solidFill>
                  <a:srgbClr val="00B050"/>
                </a:solidFill>
              </a:rPr>
              <a:t>, and </a:t>
            </a:r>
            <a:r>
              <a:rPr lang="en-US" sz="3200" i="1" dirty="0" err="1" smtClean="0">
                <a:solidFill>
                  <a:srgbClr val="00B050"/>
                </a:solidFill>
              </a:rPr>
              <a:t>Azolla</a:t>
            </a:r>
            <a:r>
              <a:rPr lang="en-US" sz="3200" i="1" dirty="0" smtClean="0">
                <a:solidFill>
                  <a:srgbClr val="00B050"/>
                </a:solidFill>
              </a:rPr>
              <a:t>).</a:t>
            </a:r>
          </a:p>
          <a:p>
            <a:pPr algn="just"/>
            <a:endParaRPr lang="en-US" sz="32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LEGAL-1\Desktop\marsilea-sporocarps-tex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447799"/>
            <a:ext cx="3810000" cy="4800601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Marsilea</a:t>
            </a:r>
            <a:r>
              <a:rPr lang="en-US" dirty="0" smtClean="0"/>
              <a:t> </a:t>
            </a:r>
            <a:r>
              <a:rPr lang="en-US" dirty="0" err="1" smtClean="0"/>
              <a:t>sporocarp</a:t>
            </a:r>
            <a:endParaRPr lang="en-US" dirty="0"/>
          </a:p>
        </p:txBody>
      </p:sp>
      <p:pic>
        <p:nvPicPr>
          <p:cNvPr id="15363" name="Picture 3" descr="C:\Users\LEGAL-1\Desktop\Marsilea sporocar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2438400"/>
            <a:ext cx="4597400" cy="344805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LEGAL-1\Desktop\Salvinia_natans_kz_spo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48913" y="1481138"/>
            <a:ext cx="6246174" cy="452596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Salvinia</a:t>
            </a:r>
            <a:r>
              <a:rPr lang="en-US" dirty="0" smtClean="0"/>
              <a:t> </a:t>
            </a:r>
            <a:r>
              <a:rPr lang="en-US" dirty="0" err="1" smtClean="0"/>
              <a:t>sporocarp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600" dirty="0" smtClean="0">
                <a:solidFill>
                  <a:srgbClr val="2B613C"/>
                </a:solidFill>
              </a:rPr>
              <a:t>1. Most </a:t>
            </a:r>
            <a:r>
              <a:rPr lang="en-US" sz="3600" dirty="0" err="1" smtClean="0">
                <a:solidFill>
                  <a:srgbClr val="2B613C"/>
                </a:solidFill>
              </a:rPr>
              <a:t>pteridophytes</a:t>
            </a:r>
            <a:r>
              <a:rPr lang="en-US" sz="3600" dirty="0" smtClean="0">
                <a:solidFill>
                  <a:srgbClr val="2B613C"/>
                </a:solidFill>
              </a:rPr>
              <a:t> are terrestrial and grow in moist and shady places while some flourish well in open, dry places especially in xeric conditions. Some </a:t>
            </a:r>
            <a:r>
              <a:rPr lang="en-US" sz="3600" dirty="0" err="1" smtClean="0">
                <a:solidFill>
                  <a:srgbClr val="2B613C"/>
                </a:solidFill>
              </a:rPr>
              <a:t>pteridophytes</a:t>
            </a:r>
            <a:r>
              <a:rPr lang="en-US" sz="3600" dirty="0" smtClean="0">
                <a:solidFill>
                  <a:srgbClr val="2B613C"/>
                </a:solidFill>
              </a:rPr>
              <a:t> are aquatic and some are epiphytes.</a:t>
            </a:r>
          </a:p>
          <a:p>
            <a:pPr algn="just"/>
            <a:endParaRPr lang="en-US" sz="3600" dirty="0">
              <a:solidFill>
                <a:srgbClr val="2B613C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</a:rPr>
              <a:t>Occurrence</a:t>
            </a:r>
            <a:br>
              <a:rPr lang="en-US" sz="4400" b="1" dirty="0" smtClean="0">
                <a:solidFill>
                  <a:srgbClr val="C00000"/>
                </a:solidFill>
              </a:rPr>
            </a:br>
            <a:endParaRPr lang="en-US" sz="4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200" dirty="0" smtClean="0">
                <a:solidFill>
                  <a:srgbClr val="C00000"/>
                </a:solidFill>
              </a:rPr>
              <a:t>12. The </a:t>
            </a:r>
            <a:r>
              <a:rPr lang="en-US" sz="3200" dirty="0" err="1" smtClean="0">
                <a:solidFill>
                  <a:srgbClr val="C00000"/>
                </a:solidFill>
              </a:rPr>
              <a:t>sporophyte</a:t>
            </a:r>
            <a:r>
              <a:rPr lang="en-US" sz="3200" dirty="0" smtClean="0">
                <a:solidFill>
                  <a:srgbClr val="C00000"/>
                </a:solidFill>
              </a:rPr>
              <a:t> plant may be </a:t>
            </a:r>
            <a:r>
              <a:rPr lang="en-US" sz="3200" dirty="0" err="1" smtClean="0">
                <a:solidFill>
                  <a:srgbClr val="C00000"/>
                </a:solidFill>
              </a:rPr>
              <a:t>homosporous</a:t>
            </a:r>
            <a:r>
              <a:rPr lang="en-US" sz="3200" dirty="0" smtClean="0">
                <a:solidFill>
                  <a:srgbClr val="C00000"/>
                </a:solidFill>
              </a:rPr>
              <a:t> (e.g., </a:t>
            </a:r>
            <a:r>
              <a:rPr lang="en-US" sz="3200" i="1" dirty="0" err="1" smtClean="0">
                <a:solidFill>
                  <a:srgbClr val="C00000"/>
                </a:solidFill>
              </a:rPr>
              <a:t>Lycopodium</a:t>
            </a:r>
            <a:r>
              <a:rPr lang="en-US" sz="3200" i="1" dirty="0" smtClean="0">
                <a:solidFill>
                  <a:srgbClr val="C00000"/>
                </a:solidFill>
              </a:rPr>
              <a:t>, </a:t>
            </a:r>
            <a:r>
              <a:rPr lang="en-US" sz="3200" i="1" dirty="0" err="1" smtClean="0">
                <a:solidFill>
                  <a:srgbClr val="C00000"/>
                </a:solidFill>
              </a:rPr>
              <a:t>Dryopteris</a:t>
            </a:r>
            <a:r>
              <a:rPr lang="en-US" sz="3200" dirty="0" smtClean="0">
                <a:solidFill>
                  <a:srgbClr val="C00000"/>
                </a:solidFill>
              </a:rPr>
              <a:t>) or </a:t>
            </a:r>
            <a:r>
              <a:rPr lang="en-US" sz="3200" dirty="0" err="1" smtClean="0">
                <a:solidFill>
                  <a:srgbClr val="C00000"/>
                </a:solidFill>
              </a:rPr>
              <a:t>heterosporous</a:t>
            </a:r>
            <a:r>
              <a:rPr lang="en-US" sz="3200" dirty="0" smtClean="0">
                <a:solidFill>
                  <a:srgbClr val="C00000"/>
                </a:solidFill>
              </a:rPr>
              <a:t> (e.g., </a:t>
            </a:r>
            <a:r>
              <a:rPr lang="en-US" sz="3200" i="1" dirty="0" err="1" smtClean="0">
                <a:solidFill>
                  <a:srgbClr val="C00000"/>
                </a:solidFill>
              </a:rPr>
              <a:t>Selaginella</a:t>
            </a:r>
            <a:r>
              <a:rPr lang="en-US" sz="3200" i="1" dirty="0" smtClean="0">
                <a:solidFill>
                  <a:srgbClr val="C00000"/>
                </a:solidFill>
              </a:rPr>
              <a:t>, </a:t>
            </a:r>
            <a:r>
              <a:rPr lang="en-US" sz="3200" i="1" dirty="0" err="1" smtClean="0">
                <a:solidFill>
                  <a:srgbClr val="C00000"/>
                </a:solidFill>
              </a:rPr>
              <a:t>Isoetes</a:t>
            </a:r>
            <a:r>
              <a:rPr lang="en-US" sz="3200" i="1" dirty="0" smtClean="0">
                <a:solidFill>
                  <a:srgbClr val="C00000"/>
                </a:solidFill>
              </a:rPr>
              <a:t>, </a:t>
            </a:r>
            <a:r>
              <a:rPr lang="en-US" sz="3200" i="1" dirty="0" err="1" smtClean="0">
                <a:solidFill>
                  <a:srgbClr val="C00000"/>
                </a:solidFill>
              </a:rPr>
              <a:t>Marsilea</a:t>
            </a:r>
            <a:r>
              <a:rPr lang="en-US" sz="3200" i="1" dirty="0" smtClean="0">
                <a:solidFill>
                  <a:srgbClr val="C00000"/>
                </a:solidFill>
              </a:rPr>
              <a:t>)</a:t>
            </a:r>
          </a:p>
          <a:p>
            <a:pPr algn="just"/>
            <a:endParaRPr lang="en-US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LEGAL-1\Desktop\image[18]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447800"/>
            <a:ext cx="8596394" cy="39624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          </a:t>
            </a:r>
            <a:r>
              <a:rPr lang="en-US" dirty="0" err="1" smtClean="0">
                <a:solidFill>
                  <a:srgbClr val="FF0000"/>
                </a:solidFill>
              </a:rPr>
              <a:t>Leptosporangia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LEGAL-1\Desktop\image[16]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1676400"/>
            <a:ext cx="9055666" cy="380621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          </a:t>
            </a:r>
            <a:r>
              <a:rPr lang="en-US" dirty="0" err="1" smtClean="0">
                <a:solidFill>
                  <a:srgbClr val="FF0000"/>
                </a:solidFill>
              </a:rPr>
              <a:t>Eusporangia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LEGAL-1\Desktop\lycopodium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b="5574"/>
          <a:stretch>
            <a:fillRect/>
          </a:stretch>
        </p:blipFill>
        <p:spPr bwMode="auto">
          <a:xfrm>
            <a:off x="2133600" y="1524000"/>
            <a:ext cx="4379136" cy="516367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Lycopodium</a:t>
            </a:r>
            <a:r>
              <a:rPr lang="en-US" dirty="0" smtClean="0"/>
              <a:t>- </a:t>
            </a:r>
            <a:r>
              <a:rPr lang="en-US" dirty="0" err="1" smtClean="0"/>
              <a:t>homospore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LEGAL-1\Desktop\selaginella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232150" y="1750219"/>
            <a:ext cx="2679700" cy="39878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             </a:t>
            </a:r>
            <a:r>
              <a:rPr lang="en-US" dirty="0" err="1" smtClean="0">
                <a:solidFill>
                  <a:srgbClr val="FF0000"/>
                </a:solidFill>
              </a:rPr>
              <a:t>Heterospore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LEGAL-1\Desktop\heterosporous135500305493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190750" y="2272506"/>
            <a:ext cx="4762500" cy="2943225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Selaginella</a:t>
            </a:r>
            <a:r>
              <a:rPr lang="en-US" dirty="0" smtClean="0"/>
              <a:t>- </a:t>
            </a:r>
            <a:r>
              <a:rPr lang="en-US" dirty="0" err="1" smtClean="0"/>
              <a:t>heterospore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endParaRPr lang="en-US" sz="3200" b="1" dirty="0" smtClean="0">
              <a:solidFill>
                <a:srgbClr val="00B050"/>
              </a:solidFill>
            </a:endParaRPr>
          </a:p>
          <a:p>
            <a:pPr algn="just"/>
            <a:r>
              <a:rPr lang="en-US" sz="3200" dirty="0" smtClean="0">
                <a:solidFill>
                  <a:srgbClr val="00B050"/>
                </a:solidFill>
              </a:rPr>
              <a:t>13. The spores on germination give rise to the haploid gametophytes or </a:t>
            </a:r>
            <a:r>
              <a:rPr lang="en-US" sz="3200" dirty="0" err="1" smtClean="0">
                <a:solidFill>
                  <a:srgbClr val="00B050"/>
                </a:solidFill>
              </a:rPr>
              <a:t>prothalli</a:t>
            </a:r>
            <a:r>
              <a:rPr lang="en-US" sz="3200" dirty="0" smtClean="0">
                <a:solidFill>
                  <a:srgbClr val="00B050"/>
                </a:solidFill>
              </a:rPr>
              <a:t> which are small and inconspicuous. The gametophytes in some </a:t>
            </a:r>
            <a:r>
              <a:rPr lang="en-US" sz="3200" dirty="0" err="1" smtClean="0">
                <a:solidFill>
                  <a:srgbClr val="00B050"/>
                </a:solidFill>
              </a:rPr>
              <a:t>pteridophytes</a:t>
            </a:r>
            <a:r>
              <a:rPr lang="en-US" sz="3200" dirty="0" smtClean="0">
                <a:solidFill>
                  <a:srgbClr val="00B050"/>
                </a:solidFill>
              </a:rPr>
              <a:t> are subterranean and in others they are retained within the resistant wall of the spore.</a:t>
            </a:r>
          </a:p>
          <a:p>
            <a:pPr algn="just">
              <a:buNone/>
            </a:pPr>
            <a:endParaRPr lang="en-US" sz="3200" dirty="0" smtClean="0">
              <a:solidFill>
                <a:srgbClr val="00B050"/>
              </a:solidFill>
            </a:endParaRPr>
          </a:p>
          <a:p>
            <a:pPr algn="just"/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</a:t>
            </a:r>
            <a:r>
              <a:rPr lang="en-US" dirty="0" smtClean="0">
                <a:solidFill>
                  <a:srgbClr val="FF0000"/>
                </a:solidFill>
              </a:rPr>
              <a:t>The gametophyte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B050"/>
                </a:solidFill>
              </a:rPr>
              <a:t>It is notable that wherever the gametophyte is retained within the spore the spores are of different sizes (</a:t>
            </a:r>
            <a:r>
              <a:rPr lang="en-US" sz="3200" dirty="0" err="1" smtClean="0">
                <a:solidFill>
                  <a:srgbClr val="00B050"/>
                </a:solidFill>
              </a:rPr>
              <a:t>heterosporous</a:t>
            </a:r>
            <a:r>
              <a:rPr lang="en-US" sz="3200" dirty="0" smtClean="0">
                <a:solidFill>
                  <a:srgbClr val="00B050"/>
                </a:solidFill>
              </a:rPr>
              <a:t>). The larger megaspores give rise to female </a:t>
            </a:r>
            <a:r>
              <a:rPr lang="en-US" sz="3200" dirty="0" err="1" smtClean="0">
                <a:solidFill>
                  <a:srgbClr val="00B050"/>
                </a:solidFill>
              </a:rPr>
              <a:t>prothalli</a:t>
            </a:r>
            <a:r>
              <a:rPr lang="en-US" sz="3200" dirty="0" smtClean="0">
                <a:solidFill>
                  <a:srgbClr val="00B050"/>
                </a:solidFill>
              </a:rPr>
              <a:t> which bear only archegonia, and the smaller microspores giving rise to male </a:t>
            </a:r>
            <a:r>
              <a:rPr lang="en-US" sz="3200" dirty="0" err="1" smtClean="0">
                <a:solidFill>
                  <a:srgbClr val="00B050"/>
                </a:solidFill>
              </a:rPr>
              <a:t>prothalli</a:t>
            </a:r>
            <a:r>
              <a:rPr lang="en-US" sz="3200" dirty="0" smtClean="0">
                <a:solidFill>
                  <a:srgbClr val="00B050"/>
                </a:solidFill>
              </a:rPr>
              <a:t> which bear only antheridia</a:t>
            </a:r>
            <a:endParaRPr lang="en-US" sz="32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LEGAL-1\Desktop\sporophytefern-14BE072135F4289455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371600"/>
            <a:ext cx="6642339" cy="5029199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"/>
            <a:ext cx="8229600" cy="4525963"/>
          </a:xfrm>
        </p:spPr>
        <p:txBody>
          <a:bodyPr>
            <a:noAutofit/>
          </a:bodyPr>
          <a:lstStyle/>
          <a:p>
            <a:pPr algn="just"/>
            <a:r>
              <a:rPr lang="en-US" sz="3200" dirty="0" smtClean="0">
                <a:solidFill>
                  <a:srgbClr val="C00000"/>
                </a:solidFill>
              </a:rPr>
              <a:t>14. The gametophyte or </a:t>
            </a:r>
            <a:r>
              <a:rPr lang="en-US" sz="3200" dirty="0" err="1" smtClean="0">
                <a:solidFill>
                  <a:srgbClr val="C00000"/>
                </a:solidFill>
              </a:rPr>
              <a:t>prothallus</a:t>
            </a:r>
            <a:r>
              <a:rPr lang="en-US" sz="3200" dirty="0" smtClean="0">
                <a:solidFill>
                  <a:srgbClr val="C00000"/>
                </a:solidFill>
              </a:rPr>
              <a:t> bears the sex organs, antheridia and archegonia. Normally, the gametophytes formed from the </a:t>
            </a:r>
            <a:r>
              <a:rPr lang="en-US" sz="3200" dirty="0" err="1" smtClean="0">
                <a:solidFill>
                  <a:srgbClr val="C00000"/>
                </a:solidFill>
              </a:rPr>
              <a:t>homospores</a:t>
            </a:r>
            <a:r>
              <a:rPr lang="en-US" sz="3200" dirty="0" smtClean="0">
                <a:solidFill>
                  <a:srgbClr val="C00000"/>
                </a:solidFill>
              </a:rPr>
              <a:t> are </a:t>
            </a:r>
            <a:r>
              <a:rPr lang="en-US" sz="3200" dirty="0" err="1" smtClean="0">
                <a:solidFill>
                  <a:srgbClr val="C00000"/>
                </a:solidFill>
              </a:rPr>
              <a:t>monoecious</a:t>
            </a:r>
            <a:r>
              <a:rPr lang="en-US" sz="3200" dirty="0" smtClean="0">
                <a:solidFill>
                  <a:srgbClr val="C00000"/>
                </a:solidFill>
              </a:rPr>
              <a:t>, that is both antheridia and archegonia are borne on the same gametophyte or </a:t>
            </a:r>
            <a:r>
              <a:rPr lang="en-US" sz="3200" dirty="0" err="1" smtClean="0">
                <a:solidFill>
                  <a:srgbClr val="C00000"/>
                </a:solidFill>
              </a:rPr>
              <a:t>prothallus</a:t>
            </a:r>
            <a:r>
              <a:rPr lang="en-US" sz="3200" dirty="0" smtClean="0">
                <a:solidFill>
                  <a:srgbClr val="C00000"/>
                </a:solidFill>
              </a:rPr>
              <a:t>. The gametophytes formed from the </a:t>
            </a:r>
            <a:r>
              <a:rPr lang="en-US" sz="3200" dirty="0" err="1" smtClean="0">
                <a:solidFill>
                  <a:srgbClr val="C00000"/>
                </a:solidFill>
              </a:rPr>
              <a:t>heterospores</a:t>
            </a:r>
            <a:r>
              <a:rPr lang="en-US" sz="3200" dirty="0" smtClean="0">
                <a:solidFill>
                  <a:srgbClr val="C00000"/>
                </a:solidFill>
              </a:rPr>
              <a:t> are </a:t>
            </a:r>
            <a:r>
              <a:rPr lang="en-US" sz="3200" dirty="0" err="1" smtClean="0">
                <a:solidFill>
                  <a:srgbClr val="C00000"/>
                </a:solidFill>
              </a:rPr>
              <a:t>dioecious</a:t>
            </a:r>
            <a:r>
              <a:rPr lang="en-US" sz="3200" dirty="0" smtClean="0">
                <a:solidFill>
                  <a:srgbClr val="C00000"/>
                </a:solidFill>
              </a:rPr>
              <a:t>, e.g., the antheridia and archegonia develop in separate male and female gametophytes.</a:t>
            </a:r>
            <a:endParaRPr lang="en-US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EGAL-1\Desktop\Sa-fer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178567" y="1481138"/>
            <a:ext cx="6786865" cy="452596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MOIST HABITAT</a:t>
            </a:r>
            <a:endParaRPr 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200" dirty="0" smtClean="0">
                <a:solidFill>
                  <a:srgbClr val="7030A0"/>
                </a:solidFill>
              </a:rPr>
              <a:t>15. The antheridia may be embedded in the gametophyte or they may project from it. The embedded antheridia are commonly found in eusporangiate </a:t>
            </a:r>
            <a:r>
              <a:rPr lang="en-US" sz="3200" dirty="0" err="1" smtClean="0">
                <a:solidFill>
                  <a:srgbClr val="7030A0"/>
                </a:solidFill>
              </a:rPr>
              <a:t>pteridophytes</a:t>
            </a:r>
            <a:r>
              <a:rPr lang="en-US" sz="3200" dirty="0" smtClean="0">
                <a:solidFill>
                  <a:srgbClr val="7030A0"/>
                </a:solidFill>
              </a:rPr>
              <a:t> while the projecting ones are usually found in the </a:t>
            </a:r>
            <a:r>
              <a:rPr lang="en-US" sz="3200" dirty="0" err="1" smtClean="0">
                <a:solidFill>
                  <a:srgbClr val="7030A0"/>
                </a:solidFill>
              </a:rPr>
              <a:t>leptosporangiate</a:t>
            </a:r>
            <a:r>
              <a:rPr lang="en-US" sz="3200" dirty="0" smtClean="0">
                <a:solidFill>
                  <a:srgbClr val="7030A0"/>
                </a:solidFill>
              </a:rPr>
              <a:t> ferns.</a:t>
            </a:r>
          </a:p>
          <a:p>
            <a:pPr algn="just"/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   </a:t>
            </a:r>
            <a:r>
              <a:rPr lang="en-US" dirty="0" smtClean="0">
                <a:solidFill>
                  <a:srgbClr val="FF0000"/>
                </a:solidFill>
              </a:rPr>
              <a:t>The antheridia</a:t>
            </a:r>
            <a:br>
              <a:rPr lang="en-US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600" dirty="0" smtClean="0">
                <a:solidFill>
                  <a:srgbClr val="C00000"/>
                </a:solidFill>
              </a:rPr>
              <a:t>The mature </a:t>
            </a:r>
            <a:r>
              <a:rPr lang="en-US" sz="3600" dirty="0" err="1" smtClean="0">
                <a:solidFill>
                  <a:srgbClr val="C00000"/>
                </a:solidFill>
              </a:rPr>
              <a:t>antheridium</a:t>
            </a:r>
            <a:r>
              <a:rPr lang="en-US" sz="3600" dirty="0" smtClean="0">
                <a:solidFill>
                  <a:srgbClr val="C00000"/>
                </a:solidFill>
              </a:rPr>
              <a:t> is globular and consists of an outer sterile wall inside which are found a large number of </a:t>
            </a:r>
            <a:r>
              <a:rPr lang="en-US" sz="3600" dirty="0" err="1" smtClean="0">
                <a:solidFill>
                  <a:srgbClr val="C00000"/>
                </a:solidFill>
              </a:rPr>
              <a:t>androcytes</a:t>
            </a:r>
            <a:r>
              <a:rPr lang="en-US" sz="3600" dirty="0" smtClean="0">
                <a:solidFill>
                  <a:srgbClr val="C00000"/>
                </a:solidFill>
              </a:rPr>
              <a:t>. Each </a:t>
            </a:r>
            <a:r>
              <a:rPr lang="en-US" sz="3600" dirty="0" err="1" smtClean="0">
                <a:solidFill>
                  <a:srgbClr val="C00000"/>
                </a:solidFill>
              </a:rPr>
              <a:t>androcyte</a:t>
            </a:r>
            <a:r>
              <a:rPr lang="en-US" sz="3600" dirty="0" smtClean="0">
                <a:solidFill>
                  <a:srgbClr val="C00000"/>
                </a:solidFill>
              </a:rPr>
              <a:t> metamorphoses into a single motile </a:t>
            </a:r>
            <a:r>
              <a:rPr lang="en-US" sz="3600" dirty="0" err="1" smtClean="0">
                <a:solidFill>
                  <a:srgbClr val="C00000"/>
                </a:solidFill>
              </a:rPr>
              <a:t>antherozoid</a:t>
            </a:r>
            <a:r>
              <a:rPr lang="en-US" sz="3600" dirty="0" smtClean="0">
                <a:solidFill>
                  <a:srgbClr val="C00000"/>
                </a:solidFill>
              </a:rPr>
              <a:t>.</a:t>
            </a:r>
          </a:p>
          <a:p>
            <a:pPr algn="just"/>
            <a:endParaRPr lang="en-US" sz="3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LEGAL-1\Desktop\antheridium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35709" y="1600200"/>
            <a:ext cx="9179709" cy="3534569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 smtClean="0">
                <a:solidFill>
                  <a:srgbClr val="7030A0"/>
                </a:solidFill>
              </a:rPr>
              <a:t>16. The archegonia are flask-shaped. Each </a:t>
            </a:r>
            <a:r>
              <a:rPr lang="en-US" sz="2800" dirty="0" err="1" smtClean="0">
                <a:solidFill>
                  <a:srgbClr val="7030A0"/>
                </a:solidFill>
              </a:rPr>
              <a:t>archegonium</a:t>
            </a:r>
            <a:r>
              <a:rPr lang="en-US" sz="2800" dirty="0" smtClean="0">
                <a:solidFill>
                  <a:srgbClr val="7030A0"/>
                </a:solidFill>
              </a:rPr>
              <a:t> consists of a basal swollen, embedded portion the </a:t>
            </a:r>
            <a:r>
              <a:rPr lang="en-US" sz="2800" dirty="0" err="1" smtClean="0">
                <a:solidFill>
                  <a:srgbClr val="7030A0"/>
                </a:solidFill>
              </a:rPr>
              <a:t>venter</a:t>
            </a:r>
            <a:r>
              <a:rPr lang="en-US" sz="2800" dirty="0" smtClean="0">
                <a:solidFill>
                  <a:srgbClr val="7030A0"/>
                </a:solidFill>
              </a:rPr>
              <a:t> and a short neck. The </a:t>
            </a:r>
            <a:r>
              <a:rPr lang="en-US" sz="2800" dirty="0" err="1" smtClean="0">
                <a:solidFill>
                  <a:srgbClr val="7030A0"/>
                </a:solidFill>
              </a:rPr>
              <a:t>venter</a:t>
            </a:r>
            <a:r>
              <a:rPr lang="en-US" sz="2800" dirty="0" smtClean="0">
                <a:solidFill>
                  <a:srgbClr val="7030A0"/>
                </a:solidFill>
              </a:rPr>
              <a:t> encloses the egg and ventral canal cell.</a:t>
            </a:r>
          </a:p>
          <a:p>
            <a:pPr algn="just"/>
            <a:r>
              <a:rPr lang="en-US" sz="2800" dirty="0" smtClean="0">
                <a:solidFill>
                  <a:srgbClr val="7030A0"/>
                </a:solidFill>
              </a:rPr>
              <a:t>At maturity the apical cells of </a:t>
            </a:r>
            <a:r>
              <a:rPr lang="en-US" sz="2800" dirty="0" err="1" smtClean="0">
                <a:solidFill>
                  <a:srgbClr val="7030A0"/>
                </a:solidFill>
              </a:rPr>
              <a:t>archegonium</a:t>
            </a:r>
            <a:r>
              <a:rPr lang="en-US" sz="2800" dirty="0" smtClean="0">
                <a:solidFill>
                  <a:srgbClr val="7030A0"/>
                </a:solidFill>
              </a:rPr>
              <a:t> separate, the neck canal cells disintegrate forming a passage for </a:t>
            </a:r>
            <a:r>
              <a:rPr lang="en-US" sz="2800" dirty="0" err="1" smtClean="0">
                <a:solidFill>
                  <a:srgbClr val="7030A0"/>
                </a:solidFill>
              </a:rPr>
              <a:t>antherozoids</a:t>
            </a:r>
            <a:r>
              <a:rPr lang="en-US" sz="2800" dirty="0" smtClean="0">
                <a:solidFill>
                  <a:srgbClr val="7030A0"/>
                </a:solidFill>
              </a:rPr>
              <a:t> to reach the egg.</a:t>
            </a:r>
          </a:p>
          <a:p>
            <a:pPr algn="just"/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              The archegonia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LEGAL-1\Desktop\archigonium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609600" y="1219200"/>
            <a:ext cx="8234362" cy="470090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>
                <a:solidFill>
                  <a:srgbClr val="7030A0"/>
                </a:solidFill>
              </a:rPr>
              <a:t>17. In all cases the fertilization is accomplished by the agency of water. With the result of the fusion of male gamete and female egg a diploid zygote (2n) is formed.</a:t>
            </a:r>
          </a:p>
          <a:p>
            <a:pPr algn="just"/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                  Fertilization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LEGAL-1\Desktop\fertilizatio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371600" y="304800"/>
            <a:ext cx="6494112" cy="600072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LEGAL-1\Desktop\fertilization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685800" y="0"/>
            <a:ext cx="8183133" cy="6578995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endParaRPr lang="en-US" sz="2800" b="1" dirty="0" smtClean="0">
              <a:solidFill>
                <a:srgbClr val="0070C0"/>
              </a:solidFill>
            </a:endParaRPr>
          </a:p>
          <a:p>
            <a:pPr algn="just"/>
            <a:r>
              <a:rPr lang="en-US" sz="2800" dirty="0" smtClean="0">
                <a:solidFill>
                  <a:srgbClr val="0070C0"/>
                </a:solidFill>
              </a:rPr>
              <a:t>18. The zygote undergoes repeated divisions to form a new </a:t>
            </a:r>
            <a:r>
              <a:rPr lang="en-US" sz="2800" dirty="0" err="1" smtClean="0">
                <a:solidFill>
                  <a:srgbClr val="0070C0"/>
                </a:solidFill>
              </a:rPr>
              <a:t>sporophyte</a:t>
            </a:r>
            <a:r>
              <a:rPr lang="en-US" sz="2800" dirty="0" smtClean="0">
                <a:solidFill>
                  <a:srgbClr val="0070C0"/>
                </a:solidFill>
              </a:rPr>
              <a:t>. The young </a:t>
            </a:r>
            <a:r>
              <a:rPr lang="en-US" sz="2800" dirty="0" err="1" smtClean="0">
                <a:solidFill>
                  <a:srgbClr val="0070C0"/>
                </a:solidFill>
              </a:rPr>
              <a:t>sporophyte</a:t>
            </a:r>
            <a:r>
              <a:rPr lang="en-US" sz="2800" dirty="0" smtClean="0">
                <a:solidFill>
                  <a:srgbClr val="0070C0"/>
                </a:solidFill>
              </a:rPr>
              <a:t> remains attached to the gametophyte by means of a foot and draws nourishment from the </a:t>
            </a:r>
            <a:r>
              <a:rPr lang="en-US" sz="2800" dirty="0" err="1" smtClean="0">
                <a:solidFill>
                  <a:srgbClr val="0070C0"/>
                </a:solidFill>
              </a:rPr>
              <a:t>prothallus</a:t>
            </a:r>
            <a:r>
              <a:rPr lang="en-US" sz="2800" dirty="0" smtClean="0">
                <a:solidFill>
                  <a:srgbClr val="0070C0"/>
                </a:solidFill>
              </a:rPr>
              <a:t> until it develops its own stem, roots and leaves. The </a:t>
            </a:r>
            <a:r>
              <a:rPr lang="en-US" sz="2800" dirty="0" err="1" smtClean="0">
                <a:solidFill>
                  <a:srgbClr val="0070C0"/>
                </a:solidFill>
              </a:rPr>
              <a:t>sporophyte</a:t>
            </a:r>
            <a:r>
              <a:rPr lang="en-US" sz="2800" dirty="0" smtClean="0">
                <a:solidFill>
                  <a:srgbClr val="0070C0"/>
                </a:solidFill>
              </a:rPr>
              <a:t> is dependent on the gametophyte only during its early stages.</a:t>
            </a:r>
          </a:p>
          <a:p>
            <a:pPr algn="just"/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The embryo (The young </a:t>
            </a:r>
            <a:r>
              <a:rPr lang="en-US" dirty="0" err="1" smtClean="0">
                <a:solidFill>
                  <a:srgbClr val="FF0000"/>
                </a:solidFill>
              </a:rPr>
              <a:t>sporophyte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0" y="2743200"/>
            <a:ext cx="620073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THANK you</a:t>
            </a:r>
            <a:endParaRPr lang="en-US" sz="8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LEGAL-1\Desktop\68-selaginella-cf-nipponic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2B613C"/>
                </a:solidFill>
              </a:rPr>
              <a:t>Xeric Condition</a:t>
            </a:r>
            <a:endParaRPr lang="en-US" dirty="0">
              <a:solidFill>
                <a:srgbClr val="2B613C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LEGAL-1\Desktop\selagin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000250" y="2177256"/>
            <a:ext cx="5143500" cy="3133725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MOIST HABITAT</a:t>
            </a:r>
            <a:endParaRPr 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2328672"/>
          </a:xfrm>
        </p:spPr>
        <p:txBody>
          <a:bodyPr>
            <a:normAutofit/>
          </a:bodyPr>
          <a:lstStyle/>
          <a:p>
            <a:r>
              <a:rPr lang="en-US" dirty="0" smtClean="0"/>
              <a:t>2. The </a:t>
            </a:r>
            <a:r>
              <a:rPr lang="en-US" dirty="0" err="1" smtClean="0"/>
              <a:t>sporophyte</a:t>
            </a:r>
            <a:r>
              <a:rPr lang="en-US" dirty="0" smtClean="0"/>
              <a:t> is the conspicuous and familiar plant body. It develops from the zygote, a diploid cell which results from the fertilization of the egg and </a:t>
            </a:r>
            <a:r>
              <a:rPr lang="en-US" dirty="0" err="1" smtClean="0"/>
              <a:t>antherozoid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LEGAL-1\Desktop\fern-life-cycle_eng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05000" y="5562"/>
            <a:ext cx="5867400" cy="6852438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4000" dirty="0" smtClean="0">
                <a:solidFill>
                  <a:srgbClr val="C00000"/>
                </a:solidFill>
              </a:rPr>
              <a:t>3. The </a:t>
            </a:r>
            <a:r>
              <a:rPr lang="en-US" sz="4000" dirty="0" err="1" smtClean="0">
                <a:solidFill>
                  <a:srgbClr val="C00000"/>
                </a:solidFill>
              </a:rPr>
              <a:t>sporophytic</a:t>
            </a:r>
            <a:r>
              <a:rPr lang="en-US" sz="4000" dirty="0" smtClean="0">
                <a:solidFill>
                  <a:srgbClr val="C00000"/>
                </a:solidFill>
              </a:rPr>
              <a:t> plant body remains differentiated into true roots, stem and leaves. Some primitive members lack true roots and well developed leaves (e.g., in </a:t>
            </a:r>
            <a:r>
              <a:rPr lang="en-US" sz="4000" dirty="0" err="1" smtClean="0">
                <a:solidFill>
                  <a:srgbClr val="C00000"/>
                </a:solidFill>
              </a:rPr>
              <a:t>Psilophytales</a:t>
            </a:r>
            <a:r>
              <a:rPr lang="en-US" sz="4000" dirty="0" smtClean="0">
                <a:solidFill>
                  <a:srgbClr val="C00000"/>
                </a:solidFill>
              </a:rPr>
              <a:t> and </a:t>
            </a:r>
            <a:r>
              <a:rPr lang="en-US" sz="4000" dirty="0" err="1" smtClean="0">
                <a:solidFill>
                  <a:srgbClr val="C00000"/>
                </a:solidFill>
              </a:rPr>
              <a:t>Psilotales</a:t>
            </a:r>
            <a:r>
              <a:rPr lang="en-US" sz="4000" dirty="0" smtClean="0">
                <a:solidFill>
                  <a:srgbClr val="C00000"/>
                </a:solidFill>
              </a:rPr>
              <a:t>).</a:t>
            </a:r>
          </a:p>
          <a:p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218</TotalTime>
  <Words>898</Words>
  <Application>Microsoft Office PowerPoint</Application>
  <PresentationFormat>On-screen Show (4:3)</PresentationFormat>
  <Paragraphs>69</Paragraphs>
  <Slides>49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Concourse</vt:lpstr>
      <vt:lpstr>GENERAL CHARACTERS OF PTERIDOPHYTA</vt:lpstr>
      <vt:lpstr>Slide 2</vt:lpstr>
      <vt:lpstr>Occurrence </vt:lpstr>
      <vt:lpstr>MOIST HABITAT</vt:lpstr>
      <vt:lpstr>Xeric Condition</vt:lpstr>
      <vt:lpstr>MOIST HABITAT</vt:lpstr>
      <vt:lpstr>Slide 7</vt:lpstr>
      <vt:lpstr>Slide 8</vt:lpstr>
      <vt:lpstr>Slide 9</vt:lpstr>
      <vt:lpstr>Slide 10</vt:lpstr>
      <vt:lpstr>Psilotum</vt:lpstr>
      <vt:lpstr>Slide 12</vt:lpstr>
      <vt:lpstr>     Microphyllous- Lycopodium</vt:lpstr>
      <vt:lpstr>     Microphyllous- Lycopodium</vt:lpstr>
      <vt:lpstr>Equisetum</vt:lpstr>
      <vt:lpstr>Megaphyllous- Ferns </vt:lpstr>
      <vt:lpstr>Leaves -</vt:lpstr>
      <vt:lpstr>Slide 18</vt:lpstr>
      <vt:lpstr>Slide 19</vt:lpstr>
      <vt:lpstr>            Reproduction </vt:lpstr>
      <vt:lpstr>Slide 21</vt:lpstr>
      <vt:lpstr>               Spores</vt:lpstr>
      <vt:lpstr>Slide 23</vt:lpstr>
      <vt:lpstr>Slide 24</vt:lpstr>
      <vt:lpstr>                 Strobilus</vt:lpstr>
      <vt:lpstr>Slide 26</vt:lpstr>
      <vt:lpstr>Slide 27</vt:lpstr>
      <vt:lpstr>Marsilea sporocarp</vt:lpstr>
      <vt:lpstr>Salvinia sporocarp</vt:lpstr>
      <vt:lpstr>Slide 30</vt:lpstr>
      <vt:lpstr>          Leptosporangia</vt:lpstr>
      <vt:lpstr>          Eusporangia</vt:lpstr>
      <vt:lpstr>Lycopodium- homospore</vt:lpstr>
      <vt:lpstr>             Heterospore</vt:lpstr>
      <vt:lpstr>Selaginella- heterospore</vt:lpstr>
      <vt:lpstr>          The gametophyte</vt:lpstr>
      <vt:lpstr>Slide 37</vt:lpstr>
      <vt:lpstr>Slide 38</vt:lpstr>
      <vt:lpstr>Slide 39</vt:lpstr>
      <vt:lpstr>   The antheridia </vt:lpstr>
      <vt:lpstr>Slide 41</vt:lpstr>
      <vt:lpstr>Slide 42</vt:lpstr>
      <vt:lpstr>              The archegonia </vt:lpstr>
      <vt:lpstr>Slide 44</vt:lpstr>
      <vt:lpstr>                  Fertilization </vt:lpstr>
      <vt:lpstr>Slide 46</vt:lpstr>
      <vt:lpstr>Slide 47</vt:lpstr>
      <vt:lpstr>The embryo (The young sporophyte</vt:lpstr>
      <vt:lpstr>Slide 49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CHARACTER OF PTERIDOPHYTA</dc:title>
  <dc:creator>LEGAL-1</dc:creator>
  <cp:lastModifiedBy>lenovo</cp:lastModifiedBy>
  <cp:revision>46</cp:revision>
  <dcterms:created xsi:type="dcterms:W3CDTF">2006-08-16T00:00:00Z</dcterms:created>
  <dcterms:modified xsi:type="dcterms:W3CDTF">2018-09-06T17:03:32Z</dcterms:modified>
</cp:coreProperties>
</file>