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624" autoAdjust="0"/>
  </p:normalViewPr>
  <p:slideViewPr>
    <p:cSldViewPr>
      <p:cViewPr varScale="1">
        <p:scale>
          <a:sx n="66" d="100"/>
          <a:sy n="66" d="100"/>
        </p:scale>
        <p:origin x="-14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D5C2A-6080-46A2-919B-5BD9DECE024F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F7B0A-CF22-45B3-AE1A-B0B45F2C7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1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D5C2A-6080-46A2-919B-5BD9DECE024F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F7B0A-CF22-45B3-AE1A-B0B45F2C7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1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D5C2A-6080-46A2-919B-5BD9DECE024F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F7B0A-CF22-45B3-AE1A-B0B45F2C7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1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D5C2A-6080-46A2-919B-5BD9DECE024F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F7B0A-CF22-45B3-AE1A-B0B45F2C7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1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D5C2A-6080-46A2-919B-5BD9DECE024F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F7B0A-CF22-45B3-AE1A-B0B45F2C7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1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D5C2A-6080-46A2-919B-5BD9DECE024F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F7B0A-CF22-45B3-AE1A-B0B45F2C7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1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D5C2A-6080-46A2-919B-5BD9DECE024F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F7B0A-CF22-45B3-AE1A-B0B45F2C7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1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D5C2A-6080-46A2-919B-5BD9DECE024F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F7B0A-CF22-45B3-AE1A-B0B45F2C7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1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D5C2A-6080-46A2-919B-5BD9DECE024F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F7B0A-CF22-45B3-AE1A-B0B45F2C7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1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D5C2A-6080-46A2-919B-5BD9DECE024F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F7B0A-CF22-45B3-AE1A-B0B45F2C7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1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D5C2A-6080-46A2-919B-5BD9DECE024F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F7B0A-CF22-45B3-AE1A-B0B45F2C7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Tm="1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D5C2A-6080-46A2-919B-5BD9DECE024F}" type="datetimeFigureOut">
              <a:rPr lang="en-US" smtClean="0"/>
              <a:pPr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F7B0A-CF22-45B3-AE1A-B0B45F2C7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 advTm="1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Demand </a:t>
            </a:r>
            <a:r>
              <a:rPr lang="en-US" dirty="0" smtClean="0"/>
              <a:t>Analysis</a:t>
            </a:r>
            <a:br>
              <a:rPr lang="en-US" dirty="0" smtClean="0"/>
            </a:br>
            <a:r>
              <a:rPr lang="en-US" sz="3200" dirty="0" smtClean="0"/>
              <a:t>BY DR. SHWETA</a:t>
            </a:r>
            <a:endParaRPr lang="en-US" sz="3200" dirty="0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 to="" calcmode="lin" valueType="num">
                                      <p:cBhvr>
                                        <p:cTn id="13" dur="1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 Joint or Complementary Demand :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15240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When to satisfy a particular want , two or more than two goods are demanded simultaneously , then such a demand is called joint demand.</a:t>
            </a:r>
            <a:endParaRPr lang="en-US" dirty="0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Composite Demand 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21336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Composite demand refers to the demand  for one commodity in order to satisfy two or more wants.</a:t>
            </a:r>
            <a:endParaRPr lang="en-US" dirty="0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Direct and Derived Demand 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17526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When a commodity is demanded for the direct consumption, it is called direct demand.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47800" y="3343870"/>
            <a:ext cx="739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Derived demand refers to the demand for one commodity as a result of demand for another.</a:t>
            </a:r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 Competitive Demand 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152400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Demand for substitutes is known as competitive demand . Substitutes are those goods which can be used for one another.</a:t>
            </a:r>
            <a:endParaRPr lang="en-US" dirty="0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8. Consumers’ Goods and Producers’ Goods Demands :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676400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Consumers goods are goods used for final consumption, </a:t>
            </a:r>
            <a:r>
              <a:rPr lang="en-US" i="1" dirty="0" smtClean="0"/>
              <a:t>e.g.</a:t>
            </a:r>
            <a:r>
              <a:rPr lang="en-US" dirty="0" smtClean="0"/>
              <a:t> food items , readymade clothes, houses.</a:t>
            </a:r>
          </a:p>
          <a:p>
            <a:r>
              <a:rPr lang="en-US" dirty="0" smtClean="0"/>
              <a:t>Producers’ goods are used for production of other goods, such as machines , tools, raw-materials.</a:t>
            </a:r>
            <a:endParaRPr lang="en-US" dirty="0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7467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Perishable and Durable Goods’ Demand :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1695271"/>
            <a:ext cx="800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Both consumers’ and producers’ goods are further divided into perishable and durable goods . Perishable goods are those which can be consumed only once, while durable goods are those which can be used more than once over a period of time.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43000" y="56388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9.</a:t>
            </a:r>
            <a:endParaRPr lang="en-US" sz="3200" dirty="0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52600" y="457200"/>
            <a:ext cx="67056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Definitions of Demand</a:t>
            </a:r>
          </a:p>
          <a:p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According to </a:t>
            </a:r>
            <a:r>
              <a:rPr lang="en-US" sz="2000" b="1" dirty="0" err="1" smtClean="0"/>
              <a:t>Veera</a:t>
            </a:r>
            <a:r>
              <a:rPr lang="en-US" sz="2000" b="1" dirty="0" smtClean="0"/>
              <a:t> Anstey</a:t>
            </a:r>
            <a:r>
              <a:rPr lang="en-US" sz="2000" dirty="0" smtClean="0"/>
              <a:t>, “The demand for particular good is the amount that will be purchased at a given price and at a given time.”</a:t>
            </a:r>
          </a:p>
          <a:p>
            <a:pPr lvl="1">
              <a:buFont typeface="Arial" pitchFamily="34" charset="0"/>
              <a:buChar char="•"/>
            </a:pPr>
            <a:endParaRPr lang="en-US" sz="2000" dirty="0" smtClean="0"/>
          </a:p>
          <a:p>
            <a:pPr lvl="1"/>
            <a:endParaRPr lang="en-US" sz="2000" dirty="0" smtClean="0"/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According to </a:t>
            </a:r>
            <a:r>
              <a:rPr lang="en-US" sz="2000" b="1" dirty="0" err="1" smtClean="0"/>
              <a:t>Benhaur</a:t>
            </a:r>
            <a:r>
              <a:rPr lang="en-US" sz="2000" b="1" dirty="0" smtClean="0"/>
              <a:t>, “</a:t>
            </a:r>
            <a:r>
              <a:rPr lang="en-US" sz="2000" dirty="0" smtClean="0"/>
              <a:t>The demand for anything , at a given price , is the amount of it which will be bought per unit of time at that price. </a:t>
            </a:r>
            <a:r>
              <a:rPr lang="en-US" sz="2000" b="1" dirty="0" smtClean="0"/>
              <a:t>”</a:t>
            </a:r>
          </a:p>
          <a:p>
            <a:pPr lvl="1">
              <a:buFont typeface="Arial" pitchFamily="34" charset="0"/>
              <a:buChar char="•"/>
            </a:pPr>
            <a:endParaRPr lang="en-US" sz="2000" b="1" dirty="0" smtClean="0"/>
          </a:p>
          <a:p>
            <a:pPr lvl="1">
              <a:buFont typeface="Arial" pitchFamily="34" charset="0"/>
              <a:buChar char="•"/>
            </a:pPr>
            <a:endParaRPr lang="en-US" sz="2000" b="1" dirty="0" smtClean="0"/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In the worlds of </a:t>
            </a:r>
            <a:r>
              <a:rPr lang="en-US" sz="2000" b="1" dirty="0" err="1" smtClean="0"/>
              <a:t>Edword</a:t>
            </a:r>
            <a:r>
              <a:rPr lang="en-US" sz="2000" dirty="0" smtClean="0"/>
              <a:t>, “Demand is defined as the amount of commodity or service bought per unit of time at a given price</a:t>
            </a:r>
          </a:p>
          <a:p>
            <a:endParaRPr lang="en-US" sz="2000" dirty="0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There are seven essentials of demand which are as follows :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1600200"/>
            <a:ext cx="76962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dirty="0" smtClean="0"/>
              <a:t>1. Desire for a commodity.</a:t>
            </a:r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/>
            <a:r>
              <a:rPr lang="en-US" dirty="0" smtClean="0"/>
              <a:t>2. Capacity to pay for it.</a:t>
            </a:r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/>
            <a:r>
              <a:rPr lang="en-US" dirty="0" smtClean="0"/>
              <a:t>3. Willingness to pay for it.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smtClean="0"/>
              <a:t>4. Quantity bought and sold.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smtClean="0"/>
              <a:t>5. At a given price.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smtClean="0"/>
              <a:t>6. At a given time, it may be a day, a week or a month.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smtClean="0"/>
              <a:t>7. At a given place.</a:t>
            </a:r>
            <a:endParaRPr lang="en-US" dirty="0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81000"/>
            <a:ext cx="861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Demand analysis is essential for a business firm in the following ways : 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715869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Demand analysis is required to identify and measure the forces that determine sales.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27432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 Extent of production and cost allocation depend upon demand analysis.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 Demand analysis is essential for pricing and inventory holdings.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5720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4. Demand analysis helps in sales forecasting and profit planning.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5498068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5. New product policy and advertisement policy cannot be drawn without the analysis of demand.</a:t>
            </a:r>
            <a:endParaRPr lang="en-US" dirty="0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83820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6. Research and development strategy cannot be framed without demand analysis.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7. Demand analysis is the basis of tracing the trend of firm’s competitive position in the market.</a:t>
            </a:r>
            <a:endParaRPr lang="en-US" dirty="0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76400"/>
            <a:ext cx="8229600" cy="1143000"/>
          </a:xfrm>
        </p:spPr>
        <p:txBody>
          <a:bodyPr/>
          <a:lstStyle/>
          <a:p>
            <a:r>
              <a:rPr lang="en-US" dirty="0" smtClean="0"/>
              <a:t>Types of Demand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3343870"/>
            <a:ext cx="701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a powerful demand analysis for managerial decisions, it is necessary to   classify the large number of goods and service available in every economy.</a:t>
            </a:r>
            <a:endParaRPr lang="en-US" dirty="0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u="sng" dirty="0" smtClean="0"/>
              <a:t>Main types of demand are as under : </a:t>
            </a:r>
            <a:endParaRPr lang="en-US" sz="4000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2209800"/>
            <a:ext cx="739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Price demand expresses the relationship between the price and demand of commodity , other things being equal.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3048000"/>
            <a:ext cx="29718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/>
              <a:t>D</a:t>
            </a:r>
            <a:r>
              <a:rPr lang="en-US" sz="4800" baseline="-25000" dirty="0" err="1" smtClean="0"/>
              <a:t>x</a:t>
            </a:r>
            <a:r>
              <a:rPr lang="en-US" sz="4800" dirty="0" smtClean="0"/>
              <a:t> = f(</a:t>
            </a:r>
            <a:r>
              <a:rPr lang="en-US" sz="4800" dirty="0" err="1" smtClean="0"/>
              <a:t>P</a:t>
            </a:r>
            <a:r>
              <a:rPr lang="en-US" sz="4800" baseline="-25000" dirty="0" err="1" smtClean="0"/>
              <a:t>x</a:t>
            </a:r>
            <a:r>
              <a:rPr lang="en-US" sz="4800" dirty="0" smtClean="0"/>
              <a:t>)</a:t>
            </a:r>
            <a:endParaRPr lang="en-US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579120" y="1371600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1. Price Demand :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grpSp>
        <p:nvGrpSpPr>
          <p:cNvPr id="7" name="Group 6"/>
          <p:cNvGrpSpPr/>
          <p:nvPr/>
        </p:nvGrpSpPr>
        <p:grpSpPr>
          <a:xfrm>
            <a:off x="3962400" y="3200400"/>
            <a:ext cx="3657600" cy="3352800"/>
            <a:chOff x="2895600" y="3124200"/>
            <a:chExt cx="3657600" cy="3352800"/>
          </a:xfrm>
        </p:grpSpPr>
        <p:grpSp>
          <p:nvGrpSpPr>
            <p:cNvPr id="8" name="Group 40"/>
            <p:cNvGrpSpPr/>
            <p:nvPr/>
          </p:nvGrpSpPr>
          <p:grpSpPr>
            <a:xfrm>
              <a:off x="2895600" y="3124200"/>
              <a:ext cx="3657600" cy="3352800"/>
              <a:chOff x="1524000" y="3124200"/>
              <a:chExt cx="3657600" cy="3352800"/>
            </a:xfrm>
          </p:grpSpPr>
          <p:pic>
            <p:nvPicPr>
              <p:cNvPr id="10" name="Picture 2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524000" y="3124200"/>
                <a:ext cx="3629025" cy="33337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cxnSp>
            <p:nvCxnSpPr>
              <p:cNvPr id="11" name="Straight Arrow Connector 10"/>
              <p:cNvCxnSpPr/>
              <p:nvPr/>
            </p:nvCxnSpPr>
            <p:spPr>
              <a:xfrm rot="5400000" flipH="1" flipV="1">
                <a:off x="1616614" y="3581400"/>
                <a:ext cx="609600" cy="1588"/>
              </a:xfrm>
              <a:prstGeom prst="straightConnector1">
                <a:avLst/>
              </a:prstGeom>
              <a:ln>
                <a:solidFill>
                  <a:schemeClr val="bg1">
                    <a:lumMod val="5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/>
              <p:cNvSpPr txBox="1"/>
              <p:nvPr/>
            </p:nvSpPr>
            <p:spPr>
              <a:xfrm>
                <a:off x="1600200" y="3124200"/>
                <a:ext cx="304800" cy="381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Y</a:t>
                </a:r>
                <a:endParaRPr lang="en-US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2010696" y="3429000"/>
                <a:ext cx="381000" cy="381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D</a:t>
                </a:r>
                <a:endParaRPr lang="en-US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4114800" y="5486400"/>
                <a:ext cx="381000" cy="381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D</a:t>
                </a:r>
                <a:endParaRPr lang="en-US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752600" y="6096000"/>
                <a:ext cx="381000" cy="381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O</a:t>
                </a:r>
                <a:endParaRPr lang="en-US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4800600" y="6096000"/>
                <a:ext cx="381000" cy="381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X</a:t>
                </a:r>
                <a:endParaRPr lang="en-US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971800" y="6096000"/>
                <a:ext cx="1066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DEMAND</a:t>
                </a:r>
                <a:endParaRPr lang="en-US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 rot="16200000">
                <a:off x="1365766" y="4425434"/>
                <a:ext cx="838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PRICE</a:t>
                </a:r>
                <a:endParaRPr lang="en-US" dirty="0"/>
              </a:p>
            </p:txBody>
          </p:sp>
        </p:grpSp>
        <p:cxnSp>
          <p:nvCxnSpPr>
            <p:cNvPr id="9" name="Straight Arrow Connector 8"/>
            <p:cNvCxnSpPr/>
            <p:nvPr/>
          </p:nvCxnSpPr>
          <p:spPr>
            <a:xfrm>
              <a:off x="6096000" y="6110748"/>
              <a:ext cx="182880" cy="0"/>
            </a:xfrm>
            <a:prstGeom prst="straightConnector1">
              <a:avLst/>
            </a:prstGeom>
            <a:ln w="15875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Tm="1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112776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Income demand expresses the relationship between income of the consumer and quantity demanded of a commodity , other things remaining the same.</a:t>
            </a:r>
            <a:endParaRPr lang="en-US" b="1" dirty="0"/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4724400" y="6110748"/>
            <a:ext cx="304800" cy="1588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676400" y="381000"/>
            <a:ext cx="518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2. Income Demand : </a:t>
            </a:r>
            <a:endParaRPr lang="en-US" sz="3200" dirty="0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2362200"/>
            <a:ext cx="716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Cross demand expresses the relationship between the quantity demanded of good ‘x’ and the price of related good ‘y’, other things remaining the same.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81400" y="4382869"/>
            <a:ext cx="19050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D</a:t>
            </a:r>
            <a:r>
              <a:rPr lang="en-US" sz="3600" baseline="-25000" dirty="0" smtClean="0"/>
              <a:t>X</a:t>
            </a:r>
            <a:r>
              <a:rPr lang="en-US" sz="3600" dirty="0" smtClean="0"/>
              <a:t> = f(</a:t>
            </a:r>
            <a:r>
              <a:rPr lang="en-US" sz="3600" dirty="0" err="1" smtClean="0"/>
              <a:t>P</a:t>
            </a:r>
            <a:r>
              <a:rPr lang="en-US" sz="3600" baseline="-25000" dirty="0" err="1" smtClean="0"/>
              <a:t>y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2819400" y="1066800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3. Cross Demand : </a:t>
            </a:r>
            <a:endParaRPr lang="en-US" sz="3200" dirty="0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</TotalTime>
  <Words>643</Words>
  <Application>Microsoft Office PowerPoint</Application>
  <PresentationFormat>On-screen Show (4:3)</PresentationFormat>
  <Paragraphs>65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Demand Analysis BY DR. SHWETA</vt:lpstr>
      <vt:lpstr>Slide 2</vt:lpstr>
      <vt:lpstr>There are seven essentials of demand which are as follows :</vt:lpstr>
      <vt:lpstr>Slide 4</vt:lpstr>
      <vt:lpstr>Slide 5</vt:lpstr>
      <vt:lpstr>Types of Demand</vt:lpstr>
      <vt:lpstr>Main types of demand are as under : </vt:lpstr>
      <vt:lpstr>Slide 8</vt:lpstr>
      <vt:lpstr>Slide 9</vt:lpstr>
      <vt:lpstr>4. Joint or Complementary Demand : </vt:lpstr>
      <vt:lpstr>5. Composite Demand :</vt:lpstr>
      <vt:lpstr>6. Direct and Derived Demand :</vt:lpstr>
      <vt:lpstr>7. Competitive Demand :</vt:lpstr>
      <vt:lpstr>8. Consumers’ Goods and Producers’ Goods Demands :</vt:lpstr>
      <vt:lpstr>Perishable and Durable Goods’ Demand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Demand Analysis</dc:title>
  <dc:creator>Superman</dc:creator>
  <cp:lastModifiedBy>Superman</cp:lastModifiedBy>
  <cp:revision>29</cp:revision>
  <dcterms:created xsi:type="dcterms:W3CDTF">2015-06-14T14:33:31Z</dcterms:created>
  <dcterms:modified xsi:type="dcterms:W3CDTF">2018-09-03T13:38:02Z</dcterms:modified>
</cp:coreProperties>
</file>