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theme" Target="theme/theme1.xml" /><Relationship Id="rId5" Type="http://schemas.openxmlformats.org/officeDocument/2006/relationships/slide" Target="slides/slide4.xml" /><Relationship Id="rId10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presProps" Target="pres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80" y="-244705"/>
            <a:ext cx="10452253" cy="2995354"/>
          </a:xfrm>
        </p:spPr>
        <p:txBody>
          <a:bodyPr/>
          <a:lstStyle/>
          <a:p>
            <a:r>
              <a:rPr lang="en-IN"/>
              <a:t>सूर्यकान्त त्रिपाठी ‘निराला’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976688"/>
            <a:ext cx="8637072" cy="172640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IN" b="1">
                <a:solidFill>
                  <a:srgbClr val="00B0F0"/>
                </a:solidFill>
              </a:rPr>
              <a:t>  डॉ. विवेक कुमार त्रिपाठी</a:t>
            </a:r>
          </a:p>
          <a:p>
            <a:pPr algn="ctr"/>
            <a:r>
              <a:rPr lang="en-IN" b="1">
                <a:solidFill>
                  <a:srgbClr val="00B0F0"/>
                </a:solidFill>
              </a:rPr>
              <a:t>        हिन्दी विभाग</a:t>
            </a:r>
          </a:p>
          <a:p>
            <a:pPr algn="ctr"/>
            <a:r>
              <a:rPr lang="en-IN" b="1">
                <a:solidFill>
                  <a:srgbClr val="00B0F0"/>
                </a:solidFill>
              </a:rPr>
              <a:t>  भवन्स मेहता महाविद्यालय,</a:t>
            </a:r>
          </a:p>
          <a:p>
            <a:pPr algn="ctr"/>
            <a:r>
              <a:rPr lang="en-IN" b="1">
                <a:solidFill>
                  <a:srgbClr val="00B0F0"/>
                </a:solidFill>
              </a:rPr>
              <a:t>     भरवारी, कौशाम्बी</a:t>
            </a:r>
            <a:endParaRPr lang="en-US" b="1">
              <a:solidFill>
                <a:srgbClr val="00B0F0"/>
              </a:solidFill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F34B5F5-ADDC-0945-B323-094B2EB195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3286" y="9214775"/>
            <a:ext cx="3720818" cy="5216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706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AF388-3F16-B144-87B9-21FA749A6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67037"/>
            <a:ext cx="9603275" cy="1049235"/>
          </a:xfrm>
        </p:spPr>
        <p:txBody>
          <a:bodyPr/>
          <a:lstStyle/>
          <a:p>
            <a:r>
              <a:rPr lang="en-IN"/>
              <a:t>सूर्यकान्त त्रिपाठी ‘निराला’</a:t>
            </a:r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8F0A04D-5376-DF43-A3CB-F75F25B09D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3876" y="2016125"/>
            <a:ext cx="2547938" cy="34496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EB0719-9B51-B64D-9AD3-C81AAFAEAF81}"/>
              </a:ext>
            </a:extLst>
          </p:cNvPr>
          <p:cNvSpPr txBox="1"/>
          <p:nvPr/>
        </p:nvSpPr>
        <p:spPr>
          <a:xfrm>
            <a:off x="5488781" y="2520553"/>
            <a:ext cx="570309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IN">
                <a:solidFill>
                  <a:schemeClr val="accent5">
                    <a:lumMod val="75000"/>
                  </a:schemeClr>
                </a:solidFill>
              </a:rPr>
              <a:t>जन्म: वसन्त पञ्चमी, 1896</a:t>
            </a:r>
          </a:p>
          <a:p>
            <a:pPr algn="l"/>
            <a:endParaRPr lang="en-IN">
              <a:solidFill>
                <a:schemeClr val="accent5">
                  <a:lumMod val="75000"/>
                </a:schemeClr>
              </a:solidFill>
            </a:endParaRPr>
          </a:p>
          <a:p>
            <a:pPr algn="l"/>
            <a:r>
              <a:rPr lang="en-IN">
                <a:solidFill>
                  <a:schemeClr val="accent5">
                    <a:lumMod val="75000"/>
                  </a:schemeClr>
                </a:solidFill>
              </a:rPr>
              <a:t>निधन: 15 अक्टूबर 1961</a:t>
            </a:r>
          </a:p>
          <a:p>
            <a:pPr algn="l"/>
            <a:endParaRPr lang="en-IN">
              <a:solidFill>
                <a:schemeClr val="accent5">
                  <a:lumMod val="75000"/>
                </a:schemeClr>
              </a:solidFill>
            </a:endParaRPr>
          </a:p>
          <a:p>
            <a:pPr algn="l"/>
            <a:r>
              <a:rPr lang="en-IN">
                <a:solidFill>
                  <a:schemeClr val="accent5">
                    <a:lumMod val="75000"/>
                  </a:schemeClr>
                </a:solidFill>
              </a:rPr>
              <a:t>जन्म स्थल: महिषादल (मेदनीपुर)</a:t>
            </a:r>
          </a:p>
          <a:p>
            <a:pPr algn="l"/>
            <a:endParaRPr lang="en-IN">
              <a:solidFill>
                <a:schemeClr val="accent5">
                  <a:lumMod val="75000"/>
                </a:schemeClr>
              </a:solidFill>
            </a:endParaRPr>
          </a:p>
          <a:p>
            <a:pPr algn="l"/>
            <a:r>
              <a:rPr lang="en-IN">
                <a:solidFill>
                  <a:schemeClr val="accent5">
                    <a:lumMod val="75000"/>
                  </a:schemeClr>
                </a:solidFill>
              </a:rPr>
              <a:t>पिता: श्री रामसहाय तिवारी</a:t>
            </a:r>
          </a:p>
          <a:p>
            <a:pPr algn="l"/>
            <a:endParaRPr lang="en-IN">
              <a:solidFill>
                <a:schemeClr val="accent5">
                  <a:lumMod val="75000"/>
                </a:schemeClr>
              </a:solidFill>
            </a:endParaRPr>
          </a:p>
          <a:p>
            <a:pPr algn="l"/>
            <a:r>
              <a:rPr lang="en-IN">
                <a:solidFill>
                  <a:schemeClr val="accent5">
                    <a:lumMod val="75000"/>
                  </a:schemeClr>
                </a:solidFill>
              </a:rPr>
              <a:t>माता: श्रीमती रुक्मिणी देवी</a:t>
            </a:r>
            <a:endParaRPr lang="en-US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880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C6B28-16D2-1848-AAB8-6B59B2CBA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/>
              <a:t>निराला की प्रमुख रचनाएँ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3AC54-69C7-454D-994B-64D79782A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79" y="2015732"/>
            <a:ext cx="9603275" cy="4037749"/>
          </a:xfrm>
        </p:spPr>
        <p:txBody>
          <a:bodyPr/>
          <a:lstStyle/>
          <a:p>
            <a:r>
              <a:rPr lang="en-IN"/>
              <a:t>अनामिका                </a:t>
            </a:r>
          </a:p>
          <a:p>
            <a:r>
              <a:rPr lang="en-IN"/>
              <a:t>परिमल</a:t>
            </a:r>
          </a:p>
          <a:p>
            <a:r>
              <a:rPr lang="en-IN"/>
              <a:t>गीतिका</a:t>
            </a:r>
          </a:p>
          <a:p>
            <a:r>
              <a:rPr lang="en-IN"/>
              <a:t>आराधना</a:t>
            </a:r>
          </a:p>
          <a:p>
            <a:r>
              <a:rPr lang="en-IN"/>
              <a:t>तुलसीदास</a:t>
            </a:r>
          </a:p>
          <a:p>
            <a:r>
              <a:rPr lang="en-IN"/>
              <a:t>कुकुरमुत्ता</a:t>
            </a:r>
          </a:p>
          <a:p>
            <a:r>
              <a:rPr lang="en-IN"/>
              <a:t>नए पत्ते</a:t>
            </a:r>
          </a:p>
          <a:p>
            <a:r>
              <a:rPr lang="en-IN"/>
              <a:t>सान्ध्य काकली</a:t>
            </a:r>
          </a:p>
          <a:p>
            <a:endParaRPr lang="en-IN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180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75C54-47E2-F54B-871A-13227CA70D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/>
              <a:t>छायावाद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705EE0-F27E-844A-900D-12A9B2318A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/>
              <a:t>छायावाद का समय 1918-1936</a:t>
            </a:r>
          </a:p>
          <a:p>
            <a:pPr marL="0" indent="0">
              <a:buNone/>
            </a:pPr>
            <a:r>
              <a:rPr lang="en-IN"/>
              <a:t>छायावाद की पृष्ठभूमि</a:t>
            </a:r>
          </a:p>
          <a:p>
            <a:pPr marL="0" indent="0">
              <a:buNone/>
            </a:pPr>
            <a:r>
              <a:rPr lang="en-IN"/>
              <a:t>छायावाद शब्द का प्रयोग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785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21ED7-286C-A04F-BA98-9CC5F7DDA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/>
              <a:t>छायावाद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76275-0BDE-B245-AF81-2939876FDA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b="1"/>
              <a:t>छायावाद की अन्तर्वस्तु</a:t>
            </a:r>
          </a:p>
          <a:p>
            <a:r>
              <a:rPr lang="en-IN" b="1"/>
              <a:t>  </a:t>
            </a:r>
            <a:r>
              <a:rPr lang="en-IN"/>
              <a:t>व्यक्ति-स्वातंत्र्य</a:t>
            </a:r>
          </a:p>
          <a:p>
            <a:r>
              <a:rPr lang="en-IN"/>
              <a:t>  रूढ़ियों से मुक्ति</a:t>
            </a:r>
          </a:p>
          <a:p>
            <a:r>
              <a:rPr lang="en-IN"/>
              <a:t>  प्रकृति प्रेम</a:t>
            </a:r>
          </a:p>
          <a:p>
            <a:r>
              <a:rPr lang="en-IN"/>
              <a:t>  नारी विषयक नवीन दृष्टिकोण</a:t>
            </a:r>
          </a:p>
          <a:p>
            <a:r>
              <a:rPr lang="en-IN"/>
              <a:t>   राष्ट्रीय चेतना</a:t>
            </a:r>
          </a:p>
          <a:p>
            <a:r>
              <a:rPr lang="en-IN"/>
              <a:t>आत्माभिव्यक्ति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6728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/>
              <a:t>सरोज-स्मृति</a:t>
            </a:r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BC3A6E0-B51D-234D-94BF-E9920C5A00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b="1"/>
              <a:t>निराला-काव्य में सांस्कृतिक-सामाजिक नवजागरण।  </a:t>
            </a:r>
          </a:p>
          <a:p>
            <a:pPr marL="0" indent="0">
              <a:buNone/>
            </a:pPr>
            <a:r>
              <a:rPr lang="en-IN"/>
              <a:t>रूढ़ियों पर आघात</a:t>
            </a:r>
          </a:p>
          <a:p>
            <a:pPr marL="0" indent="0">
              <a:buNone/>
            </a:pPr>
            <a:r>
              <a:rPr lang="en-IN"/>
              <a:t>     सामाजिक रूढ़ियाँ</a:t>
            </a:r>
          </a:p>
          <a:p>
            <a:pPr marL="0" indent="0">
              <a:buNone/>
            </a:pPr>
            <a:r>
              <a:rPr lang="en-IN"/>
              <a:t>      काव्यात्मक रूढ़ियाँ</a:t>
            </a:r>
          </a:p>
          <a:p>
            <a:pPr marL="0" indent="0">
              <a:buNone/>
            </a:pPr>
            <a:r>
              <a:rPr lang="en-IN"/>
              <a:t>        मुक्त छन्द</a:t>
            </a:r>
          </a:p>
        </p:txBody>
      </p:sp>
    </p:spTree>
    <p:extLst>
      <p:ext uri="{BB962C8B-B14F-4D97-AF65-F5344CB8AC3E}">
        <p14:creationId xmlns:p14="http://schemas.microsoft.com/office/powerpoint/2010/main" val="3582319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F1A28-390A-C743-BE10-C48992931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/>
              <a:t>सरोज-स्मृति</a:t>
            </a:r>
            <a:endParaRPr lang="en-US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B7AE49-F634-114C-B025-260E4510B0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/>
              <a:t>पुत्री के शोक की प्रथम कविता</a:t>
            </a:r>
          </a:p>
          <a:p>
            <a:r>
              <a:rPr lang="en-IN"/>
              <a:t>हिन्दी का श्रेष्ठ शोकगीत</a:t>
            </a:r>
          </a:p>
          <a:p>
            <a:r>
              <a:rPr lang="en-IN"/>
              <a:t>पुत्र होते हुए भी पुत्री द्वारा पिता को तारने का विश्वास</a:t>
            </a:r>
          </a:p>
          <a:p>
            <a:r>
              <a:rPr lang="en-IN"/>
              <a:t>दुःख ही जीवन की कथा</a:t>
            </a:r>
          </a:p>
          <a:p>
            <a:pPr marL="0" indent="0">
              <a:buNone/>
            </a:pPr>
            <a:endParaRPr lang="en-IN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44523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Gallery</vt:lpstr>
      <vt:lpstr>सूर्यकान्त त्रिपाठी ‘निराला’</vt:lpstr>
      <vt:lpstr>सूर्यकान्त त्रिपाठी ‘निराला’</vt:lpstr>
      <vt:lpstr>निराला की प्रमुख रचनाएँ</vt:lpstr>
      <vt:lpstr>छायावाद</vt:lpstr>
      <vt:lpstr>छायावाद</vt:lpstr>
      <vt:lpstr>सरोज-स्मृति</vt:lpstr>
      <vt:lpstr>सरोज-स्मृति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revision>5</cp:revision>
  <dcterms:modified xsi:type="dcterms:W3CDTF">2018-09-04T12:07:45Z</dcterms:modified>
</cp:coreProperties>
</file>